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6"/>
  </p:notesMasterIdLst>
  <p:sldIdLst>
    <p:sldId id="256" r:id="rId2"/>
    <p:sldId id="260" r:id="rId3"/>
    <p:sldId id="257" r:id="rId4"/>
    <p:sldId id="261" r:id="rId5"/>
    <p:sldId id="270" r:id="rId6"/>
    <p:sldId id="272" r:id="rId7"/>
    <p:sldId id="271" r:id="rId8"/>
    <p:sldId id="276" r:id="rId9"/>
    <p:sldId id="273" r:id="rId10"/>
    <p:sldId id="277" r:id="rId11"/>
    <p:sldId id="274" r:id="rId12"/>
    <p:sldId id="278" r:id="rId13"/>
    <p:sldId id="280" r:id="rId14"/>
    <p:sldId id="281" r:id="rId15"/>
    <p:sldId id="282" r:id="rId16"/>
    <p:sldId id="284" r:id="rId17"/>
    <p:sldId id="286" r:id="rId18"/>
    <p:sldId id="288" r:id="rId19"/>
    <p:sldId id="291" r:id="rId20"/>
    <p:sldId id="292" r:id="rId21"/>
    <p:sldId id="294" r:id="rId22"/>
    <p:sldId id="266" r:id="rId23"/>
    <p:sldId id="268" r:id="rId24"/>
    <p:sldId id="295" r:id="rId25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1921" autoAdjust="0"/>
  </p:normalViewPr>
  <p:slideViewPr>
    <p:cSldViewPr>
      <p:cViewPr varScale="1">
        <p:scale>
          <a:sx n="68" d="100"/>
          <a:sy n="68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35256-70EE-4EBD-9382-BD4B56E81D11}" type="datetimeFigureOut">
              <a:rPr lang="de-DE" smtClean="0"/>
              <a:pPr/>
              <a:t>08.05.2018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6FB9C-248E-4175-9982-BBDB88D1A4B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869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031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Testing</a:t>
            </a:r>
            <a:r>
              <a:rPr lang="de-DE" dirty="0" smtClean="0"/>
              <a:t>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language</a:t>
            </a:r>
            <a:r>
              <a:rPr lang="de-DE" dirty="0" smtClean="0"/>
              <a:t> </a:t>
            </a:r>
            <a:r>
              <a:rPr lang="de-DE" dirty="0" err="1" smtClean="0"/>
              <a:t>processing</a:t>
            </a:r>
            <a:r>
              <a:rPr lang="de-DE" dirty="0" smtClean="0"/>
              <a:t> in </a:t>
            </a:r>
            <a:r>
              <a:rPr lang="de-DE" dirty="0" err="1" smtClean="0"/>
              <a:t>programs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Formal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requirement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beeing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written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readable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code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programming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languages</a:t>
            </a:r>
            <a:r>
              <a:rPr lang="de-DE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so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programs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interpet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r>
              <a:rPr lang="de-DE" dirty="0" smtClean="0"/>
              <a:t>Network: Networking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relations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in a </a:t>
            </a:r>
            <a:r>
              <a:rPr lang="de-DE" dirty="0" err="1" smtClean="0"/>
              <a:t>scheme</a:t>
            </a:r>
            <a:r>
              <a:rPr lang="de-DE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r>
              <a:rPr lang="de-DE" dirty="0" smtClean="0"/>
              <a:t>Boat</a:t>
            </a:r>
            <a:r>
              <a:rPr lang="de-DE" baseline="0" dirty="0" smtClean="0"/>
              <a:t> </a:t>
            </a:r>
            <a:r>
              <a:rPr lang="de-DE" dirty="0" smtClean="0"/>
              <a:t>-&gt; </a:t>
            </a:r>
            <a:r>
              <a:rPr lang="de-DE" dirty="0" err="1" smtClean="0"/>
              <a:t>vehicle</a:t>
            </a:r>
            <a:endParaRPr lang="de-DE" dirty="0" smtClean="0"/>
          </a:p>
          <a:p>
            <a:r>
              <a:rPr lang="de-DE" dirty="0" smtClean="0"/>
              <a:t>Boat -&gt; </a:t>
            </a:r>
            <a:r>
              <a:rPr lang="de-DE" dirty="0" err="1" smtClean="0"/>
              <a:t>canoe</a:t>
            </a:r>
            <a:r>
              <a:rPr lang="de-DE" dirty="0" smtClean="0"/>
              <a:t>, </a:t>
            </a:r>
            <a:r>
              <a:rPr lang="de-DE" dirty="0" err="1" smtClean="0"/>
              <a:t>sailboat</a:t>
            </a:r>
            <a:r>
              <a:rPr lang="de-DE" dirty="0" smtClean="0"/>
              <a:t>, </a:t>
            </a:r>
            <a:r>
              <a:rPr lang="de-DE" dirty="0" err="1" smtClean="0"/>
              <a:t>motorboat</a:t>
            </a:r>
            <a:r>
              <a:rPr lang="de-DE" dirty="0" smtClean="0"/>
              <a:t> etc.</a:t>
            </a:r>
          </a:p>
          <a:p>
            <a:r>
              <a:rPr lang="de-DE" dirty="0" smtClean="0"/>
              <a:t>Boat -&gt; </a:t>
            </a:r>
            <a:r>
              <a:rPr lang="de-DE" dirty="0" err="1" smtClean="0"/>
              <a:t>swimming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water</a:t>
            </a:r>
            <a:r>
              <a:rPr lang="de-DE" dirty="0" smtClean="0"/>
              <a:t> etc.</a:t>
            </a:r>
            <a:r>
              <a:rPr lang="de-DE" baseline="0" dirty="0" smtClean="0"/>
              <a:t>  U-</a:t>
            </a:r>
            <a:r>
              <a:rPr lang="de-DE" baseline="0" dirty="0" err="1" smtClean="0"/>
              <a:t>boat</a:t>
            </a:r>
            <a:r>
              <a:rPr lang="de-DE" baseline="0" dirty="0" smtClean="0"/>
              <a:t> -&gt; </a:t>
            </a:r>
            <a:r>
              <a:rPr lang="de-DE" baseline="0" dirty="0" err="1" smtClean="0"/>
              <a:t>under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Water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targets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artificial</a:t>
            </a:r>
            <a:r>
              <a:rPr lang="de-DE" dirty="0" smtClean="0"/>
              <a:t> </a:t>
            </a:r>
            <a:r>
              <a:rPr lang="de-DE" dirty="0" err="1" smtClean="0"/>
              <a:t>intelligence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human </a:t>
            </a:r>
            <a:r>
              <a:rPr lang="de-DE" baseline="0" dirty="0" err="1" smtClean="0"/>
              <a:t>think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810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</a:t>
            </a:r>
            <a:r>
              <a:rPr lang="de-DE" baseline="0" dirty="0" smtClean="0"/>
              <a:t> „plant“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Shows </a:t>
            </a:r>
            <a:r>
              <a:rPr lang="de-DE" baseline="0" dirty="0" err="1" smtClean="0"/>
              <a:t>meanings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Shows </a:t>
            </a:r>
            <a:r>
              <a:rPr lang="de-DE" baseline="0" dirty="0" err="1" smtClean="0"/>
              <a:t>relations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affilation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class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a type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Shows 3 different </a:t>
            </a:r>
            <a:r>
              <a:rPr lang="de-DE" baseline="0" dirty="0" err="1" smtClean="0"/>
              <a:t>homonyms</a:t>
            </a:r>
            <a:r>
              <a:rPr lang="de-DE" baseline="0" dirty="0" smtClean="0"/>
              <a:t> 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Left</a:t>
            </a:r>
            <a:r>
              <a:rPr lang="de-DE" dirty="0" smtClean="0"/>
              <a:t>:</a:t>
            </a:r>
            <a:r>
              <a:rPr lang="de-DE" baseline="0" dirty="0" smtClean="0"/>
              <a:t> Plant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lively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structure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leaves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nourishment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air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water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earth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Middle</a:t>
            </a:r>
            <a:r>
              <a:rPr lang="de-DE" baseline="0" dirty="0" smtClean="0"/>
              <a:t>: Plant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an </a:t>
            </a:r>
            <a:r>
              <a:rPr lang="de-DE" dirty="0" err="1" smtClean="0"/>
              <a:t>apparatus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industrie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Right</a:t>
            </a:r>
            <a:r>
              <a:rPr lang="de-DE" baseline="0" dirty="0" smtClean="0"/>
              <a:t>: Plant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verb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describes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plant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In simple </a:t>
            </a:r>
            <a:r>
              <a:rPr lang="de-DE" baseline="0" dirty="0" err="1" smtClean="0"/>
              <a:t>language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visualisations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dependencies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Gives</a:t>
            </a:r>
            <a:r>
              <a:rPr lang="de-DE" baseline="0" dirty="0" smtClean="0"/>
              <a:t> an quick </a:t>
            </a:r>
            <a:r>
              <a:rPr lang="de-DE" baseline="0" dirty="0" err="1" smtClean="0"/>
              <a:t>overview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easy </a:t>
            </a:r>
            <a:r>
              <a:rPr lang="de-DE" baseline="0" dirty="0" err="1" smtClean="0"/>
              <a:t>readable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489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The </a:t>
            </a:r>
            <a:r>
              <a:rPr lang="de-DE" dirty="0" err="1" smtClean="0"/>
              <a:t>essence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frames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Like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visiting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new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foreign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country</a:t>
            </a:r>
            <a:r>
              <a:rPr lang="de-DE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Frames: </a:t>
            </a:r>
            <a:r>
              <a:rPr lang="de-DE" baseline="0" dirty="0" err="1" smtClean="0"/>
              <a:t>window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contains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knowledge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element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999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Data </a:t>
            </a:r>
            <a:r>
              <a:rPr lang="de-DE" baseline="0" dirty="0" err="1" smtClean="0"/>
              <a:t>structure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represents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sterotyped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situation</a:t>
            </a:r>
            <a:r>
              <a:rPr lang="de-DE" baseline="0" dirty="0" smtClean="0"/>
              <a:t> like </a:t>
            </a:r>
            <a:r>
              <a:rPr lang="de-DE" baseline="0" dirty="0" err="1" smtClean="0"/>
              <a:t>f.e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beeing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certain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kind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living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room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going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birthday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party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could</a:t>
            </a:r>
            <a:r>
              <a:rPr lang="de-DE" dirty="0" smtClean="0"/>
              <a:t> </a:t>
            </a:r>
            <a:r>
              <a:rPr lang="de-DE" dirty="0" err="1" smtClean="0"/>
              <a:t>show</a:t>
            </a:r>
            <a:r>
              <a:rPr lang="de-DE" dirty="0" smtClean="0"/>
              <a:t> 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expectations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f.e</a:t>
            </a:r>
            <a:r>
              <a:rPr lang="de-DE" dirty="0" smtClean="0"/>
              <a:t>. </a:t>
            </a:r>
            <a:r>
              <a:rPr lang="de-DE" dirty="0" err="1" smtClean="0"/>
              <a:t>clients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a </a:t>
            </a:r>
            <a:r>
              <a:rPr lang="de-DE" dirty="0" err="1" smtClean="0"/>
              <a:t>situation</a:t>
            </a:r>
            <a:endParaRPr lang="de-DE" dirty="0" smtClean="0"/>
          </a:p>
          <a:p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living</a:t>
            </a:r>
            <a:r>
              <a:rPr lang="de-DE" dirty="0" smtClean="0"/>
              <a:t> </a:t>
            </a:r>
            <a:r>
              <a:rPr lang="de-DE" dirty="0" err="1" smtClean="0"/>
              <a:t>room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human in </a:t>
            </a:r>
            <a:r>
              <a:rPr lang="de-DE" dirty="0" err="1" smtClean="0"/>
              <a:t>category</a:t>
            </a:r>
            <a:r>
              <a:rPr lang="de-DE" dirty="0" smtClean="0"/>
              <a:t> X</a:t>
            </a:r>
          </a:p>
          <a:p>
            <a:pPr lvl="1"/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car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he </a:t>
            </a:r>
            <a:r>
              <a:rPr lang="de-DE" dirty="0" err="1" smtClean="0"/>
              <a:t>prefer</a:t>
            </a:r>
            <a:r>
              <a:rPr lang="de-DE" dirty="0" smtClean="0"/>
              <a:t>?</a:t>
            </a:r>
          </a:p>
          <a:p>
            <a:pPr lvl="1"/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tv</a:t>
            </a:r>
            <a:r>
              <a:rPr lang="de-DE" dirty="0" smtClean="0"/>
              <a:t> </a:t>
            </a:r>
            <a:r>
              <a:rPr lang="de-DE" dirty="0" err="1" smtClean="0"/>
              <a:t>show</a:t>
            </a:r>
            <a:r>
              <a:rPr lang="de-DE" dirty="0" smtClean="0"/>
              <a:t> </a:t>
            </a:r>
            <a:r>
              <a:rPr lang="de-DE" dirty="0" err="1" smtClean="0"/>
              <a:t>does</a:t>
            </a:r>
            <a:r>
              <a:rPr lang="de-DE" dirty="0" smtClean="0"/>
              <a:t> he like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most</a:t>
            </a:r>
            <a:r>
              <a:rPr lang="de-DE" dirty="0" smtClean="0"/>
              <a:t>?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concert</a:t>
            </a:r>
            <a:r>
              <a:rPr lang="de-DE" dirty="0" smtClean="0"/>
              <a:t> </a:t>
            </a:r>
            <a:r>
              <a:rPr lang="de-DE" dirty="0" err="1" smtClean="0"/>
              <a:t>would</a:t>
            </a:r>
            <a:r>
              <a:rPr lang="de-DE" dirty="0" smtClean="0"/>
              <a:t> he </a:t>
            </a:r>
            <a:r>
              <a:rPr lang="de-DE" dirty="0" err="1" smtClean="0"/>
              <a:t>prefer</a:t>
            </a:r>
            <a:r>
              <a:rPr lang="de-DE" dirty="0" smtClean="0"/>
              <a:t>?</a:t>
            </a:r>
          </a:p>
          <a:p>
            <a:pPr lvl="1"/>
            <a:endParaRPr lang="de-DE" baseline="0" dirty="0" smtClean="0"/>
          </a:p>
          <a:p>
            <a:pPr lvl="1"/>
            <a:r>
              <a:rPr lang="de-DE" baseline="0" dirty="0" smtClean="0"/>
              <a:t>Attachments: </a:t>
            </a:r>
            <a:r>
              <a:rPr lang="de-DE" baseline="0" dirty="0" err="1" smtClean="0"/>
              <a:t>how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frame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happen </a:t>
            </a:r>
            <a:r>
              <a:rPr lang="de-DE" baseline="0" dirty="0" err="1" smtClean="0"/>
              <a:t>next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do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expectations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confirmed</a:t>
            </a:r>
            <a:endParaRPr lang="de-DE" baseline="0" dirty="0" smtClean="0"/>
          </a:p>
          <a:p>
            <a:pPr lvl="1"/>
            <a:endParaRPr lang="de-DE" baseline="0" dirty="0" smtClean="0"/>
          </a:p>
          <a:p>
            <a:pPr lvl="1"/>
            <a:r>
              <a:rPr lang="de-DE" dirty="0" smtClean="0"/>
              <a:t>In </a:t>
            </a:r>
            <a:r>
              <a:rPr lang="de-DE" dirty="0" err="1" smtClean="0"/>
              <a:t>programming</a:t>
            </a:r>
            <a:endParaRPr lang="de-DE" dirty="0" smtClean="0"/>
          </a:p>
          <a:p>
            <a:pPr lvl="1"/>
            <a:r>
              <a:rPr lang="de-DE" dirty="0" smtClean="0"/>
              <a:t>In </a:t>
            </a:r>
            <a:r>
              <a:rPr lang="de-DE" dirty="0" err="1" smtClean="0"/>
              <a:t>mindmapping</a:t>
            </a:r>
            <a:endParaRPr lang="de-DE" dirty="0" smtClean="0"/>
          </a:p>
          <a:p>
            <a:pPr lvl="1"/>
            <a:r>
              <a:rPr lang="de-DE" dirty="0" smtClean="0"/>
              <a:t>In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classification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416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- The top </a:t>
            </a:r>
            <a:r>
              <a:rPr lang="de-DE" baseline="0" dirty="0" err="1" smtClean="0"/>
              <a:t>levels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frame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always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fixed</a:t>
            </a:r>
            <a:r>
              <a:rPr lang="de-DE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</a:t>
            </a:r>
            <a:r>
              <a:rPr lang="de-DE" baseline="0" dirty="0" err="1" smtClean="0"/>
              <a:t>represent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things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always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supposed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situation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- Lover </a:t>
            </a:r>
            <a:r>
              <a:rPr lang="de-DE" baseline="0" dirty="0" err="1" smtClean="0"/>
              <a:t>levels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frame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many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terminals</a:t>
            </a:r>
            <a:r>
              <a:rPr lang="de-DE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</a:t>
            </a:r>
            <a:r>
              <a:rPr lang="de-DE" baseline="0" dirty="0" err="1" smtClean="0"/>
              <a:t>slots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filled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specific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instances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data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terminal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specify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conditions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assignments</a:t>
            </a:r>
            <a:r>
              <a:rPr lang="de-DE" baseline="0" dirty="0" smtClean="0"/>
              <a:t> must </a:t>
            </a:r>
            <a:r>
              <a:rPr lang="de-DE" baseline="0" dirty="0" err="1" smtClean="0"/>
              <a:t>meet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</a:t>
            </a:r>
            <a:r>
              <a:rPr lang="de-DE" baseline="0" dirty="0" err="1" smtClean="0"/>
              <a:t>these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assignments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usually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smaller</a:t>
            </a:r>
            <a:r>
              <a:rPr lang="de-DE" baseline="0" dirty="0" smtClean="0"/>
              <a:t> sub-frames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-</a:t>
            </a:r>
            <a:r>
              <a:rPr lang="de-DE" baseline="0" dirty="0" smtClean="0"/>
              <a:t> </a:t>
            </a:r>
            <a:r>
              <a:rPr lang="de-DE" dirty="0" smtClean="0"/>
              <a:t>Default-</a:t>
            </a:r>
            <a:r>
              <a:rPr lang="de-DE" dirty="0" err="1" smtClean="0"/>
              <a:t>value</a:t>
            </a:r>
            <a:r>
              <a:rPr lang="de-DE" dirty="0" smtClean="0"/>
              <a:t>:</a:t>
            </a:r>
            <a:r>
              <a:rPr lang="de-DE" baseline="0" dirty="0" smtClean="0"/>
              <a:t> 2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* Frames </a:t>
            </a:r>
            <a:r>
              <a:rPr lang="de-DE" baseline="0" dirty="0" err="1" smtClean="0"/>
              <a:t>expect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slots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filled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information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noone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else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claims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something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else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* </a:t>
            </a:r>
            <a:r>
              <a:rPr lang="de-DE" baseline="0" dirty="0" err="1" smtClean="0"/>
              <a:t>Noone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wonder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billiard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alone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Frames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semantic</a:t>
            </a:r>
            <a:r>
              <a:rPr lang="de-DE" dirty="0" smtClean="0"/>
              <a:t> </a:t>
            </a:r>
            <a:r>
              <a:rPr lang="de-DE" dirty="0" err="1" smtClean="0"/>
              <a:t>networks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:</a:t>
            </a:r>
            <a:r>
              <a:rPr lang="de-DE" baseline="0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objects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similiar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			</a:t>
            </a:r>
            <a:r>
              <a:rPr lang="de-DE" dirty="0" err="1" smtClean="0"/>
              <a:t>translations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loosing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information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		</a:t>
            </a:r>
            <a:r>
              <a:rPr lang="de-DE" baseline="0" dirty="0" err="1" smtClean="0"/>
              <a:t>both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inherit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properties</a:t>
            </a:r>
            <a:r>
              <a:rPr lang="de-DE" baseline="0" dirty="0" smtClean="0"/>
              <a:t> /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billiard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played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queque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implicates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subframe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played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too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682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Very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similiar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semantic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networks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Frames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nodes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edges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Their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differences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often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terminology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visualisation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169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Experienced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player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directly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yes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And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unexperienced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through</a:t>
            </a:r>
            <a:r>
              <a:rPr lang="de-DE" baseline="0" dirty="0" smtClean="0"/>
              <a:t> all </a:t>
            </a:r>
            <a:r>
              <a:rPr lang="de-DE" baseline="0" dirty="0" err="1" smtClean="0"/>
              <a:t>nodes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edges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find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answer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Reusage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properties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improve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response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answer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When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information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occurs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frequently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association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will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saved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even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superior</a:t>
            </a:r>
            <a:r>
              <a:rPr lang="de-DE" baseline="0" dirty="0" smtClean="0"/>
              <a:t> item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The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often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fact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occurs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relation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will </a:t>
            </a:r>
            <a:r>
              <a:rPr lang="de-DE" baseline="0" dirty="0" err="1" smtClean="0"/>
              <a:t>associate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.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stronger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facts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associated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faster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will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verficated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statement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The </a:t>
            </a:r>
            <a:r>
              <a:rPr lang="de-DE" baseline="0" dirty="0" err="1" smtClean="0"/>
              <a:t>differentation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facts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not </a:t>
            </a:r>
            <a:r>
              <a:rPr lang="de-DE" baseline="0" dirty="0" err="1" smtClean="0"/>
              <a:t>saved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much</a:t>
            </a:r>
            <a:r>
              <a:rPr lang="de-DE" baseline="0" dirty="0" smtClean="0"/>
              <a:t>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9154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- Eleanor Rosch </a:t>
            </a:r>
            <a:r>
              <a:rPr lang="de-DE" baseline="0" dirty="0" err="1" smtClean="0"/>
              <a:t>figured</a:t>
            </a:r>
            <a:r>
              <a:rPr lang="de-DE" baseline="0" dirty="0" smtClean="0"/>
              <a:t> out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colors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human </a:t>
            </a:r>
            <a:r>
              <a:rPr lang="de-DE" baseline="0" dirty="0" err="1" smtClean="0"/>
              <a:t>cognition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favorites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unaffected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culture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speech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exists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word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a color7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Colors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easier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recognize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remember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- </a:t>
            </a:r>
            <a:r>
              <a:rPr lang="de-DE" baseline="0" dirty="0" err="1" smtClean="0"/>
              <a:t>Noone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bird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pinguine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turkey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example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- In a bowl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fruits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noone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would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expect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watermelon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- The </a:t>
            </a:r>
            <a:r>
              <a:rPr lang="de-DE" dirty="0" err="1" smtClean="0"/>
              <a:t>experiments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not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difficulties</a:t>
            </a:r>
            <a:r>
              <a:rPr lang="de-DE" dirty="0" smtClean="0"/>
              <a:t> in </a:t>
            </a:r>
            <a:r>
              <a:rPr lang="de-DE" dirty="0" err="1" smtClean="0"/>
              <a:t>understanding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- </a:t>
            </a:r>
            <a:r>
              <a:rPr lang="de-DE" dirty="0" err="1" smtClean="0"/>
              <a:t>Schemes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frames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not </a:t>
            </a:r>
            <a:r>
              <a:rPr lang="de-DE" dirty="0" err="1" smtClean="0"/>
              <a:t>obious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participants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language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* </a:t>
            </a:r>
            <a:r>
              <a:rPr lang="de-DE" baseline="0" dirty="0" err="1" smtClean="0"/>
              <a:t>Sometimes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developed</a:t>
            </a:r>
            <a:r>
              <a:rPr lang="de-DE" baseline="0" dirty="0" smtClean="0"/>
              <a:t> at </a:t>
            </a:r>
            <a:r>
              <a:rPr lang="de-DE" baseline="0" dirty="0" err="1" smtClean="0"/>
              <a:t>first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text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Experiments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students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not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people</a:t>
            </a:r>
            <a:r>
              <a:rPr lang="de-DE" dirty="0" smtClean="0"/>
              <a:t>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difficulties</a:t>
            </a:r>
            <a:r>
              <a:rPr lang="de-DE" dirty="0" smtClean="0"/>
              <a:t> in </a:t>
            </a:r>
            <a:r>
              <a:rPr lang="de-DE" dirty="0" err="1" smtClean="0"/>
              <a:t>under</a:t>
            </a: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05722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Necessary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speech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orientation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certain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situations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673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recognize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charakters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protagonists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Useful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organisation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storage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devices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memories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466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- Phono: How languages use particular louds to express something</a:t>
            </a:r>
            <a:r>
              <a:rPr lang="en-US" baseline="0" dirty="0" smtClean="0"/>
              <a:t> /  </a:t>
            </a:r>
            <a:r>
              <a:rPr lang="en-US" dirty="0" smtClean="0"/>
              <a:t>Pre-condition to</a:t>
            </a:r>
            <a:r>
              <a:rPr lang="en-US" baseline="0" dirty="0" smtClean="0"/>
              <a:t> learn a language</a:t>
            </a:r>
          </a:p>
          <a:p>
            <a:r>
              <a:rPr lang="en-US" baseline="0" dirty="0" smtClean="0"/>
              <a:t>*Application fields: </a:t>
            </a:r>
            <a:r>
              <a:rPr lang="de-DE" dirty="0" smtClean="0"/>
              <a:t>Teaching a </a:t>
            </a:r>
            <a:r>
              <a:rPr lang="de-DE" dirty="0" err="1" smtClean="0"/>
              <a:t>language</a:t>
            </a:r>
            <a:r>
              <a:rPr lang="de-DE" dirty="0" smtClean="0"/>
              <a:t>, </a:t>
            </a:r>
            <a:r>
              <a:rPr lang="de-DE" dirty="0" err="1" smtClean="0"/>
              <a:t>Spoke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speech</a:t>
            </a:r>
            <a:r>
              <a:rPr lang="de-DE" dirty="0" smtClean="0"/>
              <a:t> </a:t>
            </a:r>
            <a:r>
              <a:rPr lang="de-DE" dirty="0" err="1" smtClean="0"/>
              <a:t>disorders</a:t>
            </a:r>
            <a:r>
              <a:rPr lang="de-DE" dirty="0" smtClean="0"/>
              <a:t> (</a:t>
            </a:r>
            <a:r>
              <a:rPr lang="de-DE" dirty="0" err="1" smtClean="0"/>
              <a:t>f.e</a:t>
            </a:r>
            <a:r>
              <a:rPr lang="de-DE" dirty="0" smtClean="0"/>
              <a:t>. </a:t>
            </a:r>
            <a:r>
              <a:rPr lang="de-DE" dirty="0" err="1" smtClean="0"/>
              <a:t>Dyslexie</a:t>
            </a:r>
            <a:r>
              <a:rPr lang="de-DE" dirty="0" smtClean="0"/>
              <a:t>)</a:t>
            </a:r>
          </a:p>
          <a:p>
            <a:pPr marL="0" indent="0">
              <a:buFontTx/>
              <a:buNone/>
            </a:pPr>
            <a:r>
              <a:rPr lang="de-DE" dirty="0" smtClean="0"/>
              <a:t>- </a:t>
            </a:r>
            <a:r>
              <a:rPr lang="de-DE" dirty="0" err="1" smtClean="0"/>
              <a:t>Morpho</a:t>
            </a:r>
            <a:r>
              <a:rPr lang="de-DE" dirty="0" smtClean="0"/>
              <a:t>: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smallest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meanigfull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word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unbreakable</a:t>
            </a:r>
            <a:endParaRPr lang="de-DE" baseline="0" dirty="0" smtClean="0"/>
          </a:p>
          <a:p>
            <a:pPr marL="0" indent="0">
              <a:buFontTx/>
              <a:buNone/>
            </a:pPr>
            <a:r>
              <a:rPr lang="de-DE" dirty="0" smtClean="0"/>
              <a:t>- Syntax: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sentences</a:t>
            </a:r>
            <a:r>
              <a:rPr lang="de-DE" dirty="0" smtClean="0"/>
              <a:t>, Rules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words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 </a:t>
            </a:r>
            <a:r>
              <a:rPr lang="de-DE" dirty="0" err="1" smtClean="0"/>
              <a:t>sentences</a:t>
            </a:r>
            <a:r>
              <a:rPr lang="de-DE" dirty="0" smtClean="0"/>
              <a:t>, Not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meaning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sense-</a:t>
            </a:r>
            <a:r>
              <a:rPr lang="de-DE" baseline="0" dirty="0" smtClean="0"/>
              <a:t> </a:t>
            </a:r>
            <a:endParaRPr lang="de-DE" dirty="0" smtClean="0"/>
          </a:p>
          <a:p>
            <a:r>
              <a:rPr lang="de-DE" i="1" dirty="0" smtClean="0"/>
              <a:t>- </a:t>
            </a:r>
            <a:r>
              <a:rPr lang="de-DE" i="1" dirty="0" err="1" smtClean="0"/>
              <a:t>Semantic</a:t>
            </a:r>
            <a:r>
              <a:rPr lang="de-DE" i="1" dirty="0" smtClean="0"/>
              <a:t>: </a:t>
            </a:r>
            <a:r>
              <a:rPr lang="de-DE" i="1" dirty="0" err="1" smtClean="0"/>
              <a:t>about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the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meaning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of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words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and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expressions</a:t>
            </a:r>
            <a:r>
              <a:rPr lang="de-DE" i="1" baseline="0" dirty="0" smtClean="0"/>
              <a:t>/ </a:t>
            </a:r>
            <a:r>
              <a:rPr lang="de-DE" i="1" dirty="0" err="1" smtClean="0"/>
              <a:t>what</a:t>
            </a:r>
            <a:r>
              <a:rPr lang="de-DE" i="1" dirty="0" smtClean="0"/>
              <a:t> </a:t>
            </a:r>
            <a:r>
              <a:rPr lang="de-DE" i="1" dirty="0" err="1" smtClean="0"/>
              <a:t>does</a:t>
            </a:r>
            <a:r>
              <a:rPr lang="de-DE" i="1" dirty="0" smtClean="0"/>
              <a:t> </a:t>
            </a:r>
            <a:r>
              <a:rPr lang="de-DE" i="1" dirty="0" err="1" smtClean="0"/>
              <a:t>someone</a:t>
            </a:r>
            <a:r>
              <a:rPr lang="de-DE" i="1" dirty="0" smtClean="0"/>
              <a:t> </a:t>
            </a:r>
            <a:r>
              <a:rPr lang="de-DE" i="1" dirty="0" err="1" smtClean="0"/>
              <a:t>or</a:t>
            </a:r>
            <a:r>
              <a:rPr lang="de-DE" i="1" dirty="0" smtClean="0"/>
              <a:t> </a:t>
            </a:r>
            <a:r>
              <a:rPr lang="de-DE" i="1" dirty="0" err="1" smtClean="0"/>
              <a:t>something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mean</a:t>
            </a:r>
            <a:r>
              <a:rPr lang="de-DE" i="1" baseline="0" dirty="0" smtClean="0"/>
              <a:t> in a </a:t>
            </a:r>
            <a:r>
              <a:rPr lang="de-DE" i="1" baseline="0" dirty="0" err="1" smtClean="0"/>
              <a:t>certain</a:t>
            </a:r>
            <a:r>
              <a:rPr lang="de-DE" i="1" baseline="0" dirty="0" smtClean="0"/>
              <a:t> </a:t>
            </a:r>
            <a:r>
              <a:rPr lang="de-DE" i="1" baseline="0" dirty="0" err="1" smtClean="0"/>
              <a:t>context</a:t>
            </a:r>
            <a:r>
              <a:rPr lang="de-DE" i="1" baseline="0" dirty="0" smtClean="0"/>
              <a:t>?</a:t>
            </a:r>
            <a:endParaRPr lang="de-DE" i="1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2682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So in </a:t>
            </a:r>
            <a:r>
              <a:rPr lang="de-DE" baseline="0" dirty="0" err="1" smtClean="0"/>
              <a:t>conclusion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1.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want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reach</a:t>
            </a:r>
            <a:r>
              <a:rPr lang="de-DE" baseline="0" dirty="0" smtClean="0"/>
              <a:t> X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2. </a:t>
            </a:r>
            <a:r>
              <a:rPr lang="de-DE" baseline="0" dirty="0" err="1" smtClean="0"/>
              <a:t>Fulfill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conditions</a:t>
            </a:r>
            <a:r>
              <a:rPr lang="de-DE" baseline="0" dirty="0" smtClean="0"/>
              <a:t>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3. Use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following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tool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4. Act in </a:t>
            </a:r>
            <a:r>
              <a:rPr lang="de-DE" baseline="0" dirty="0" err="1" smtClean="0"/>
              <a:t>this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order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5. </a:t>
            </a:r>
            <a:r>
              <a:rPr lang="de-DE" baseline="0" dirty="0" err="1" smtClean="0"/>
              <a:t>Prrof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reached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your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6.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do </a:t>
            </a:r>
            <a:r>
              <a:rPr lang="de-DE" baseline="0" dirty="0" err="1" smtClean="0"/>
              <a:t>if</a:t>
            </a:r>
            <a:r>
              <a:rPr lang="de-DE" baseline="0" dirty="0" smtClean="0"/>
              <a:t> not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7. </a:t>
            </a:r>
            <a:r>
              <a:rPr lang="de-DE" baseline="0" dirty="0" err="1" smtClean="0"/>
              <a:t>Otherwise</a:t>
            </a:r>
            <a:r>
              <a:rPr lang="de-DE" baseline="0" dirty="0" smtClean="0"/>
              <a:t> end </a:t>
            </a:r>
            <a:r>
              <a:rPr lang="de-DE" baseline="0" dirty="0" err="1" smtClean="0"/>
              <a:t>your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work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something</a:t>
            </a:r>
            <a:r>
              <a:rPr lang="de-DE" baseline="0" dirty="0" smtClean="0"/>
              <a:t> like a </a:t>
            </a:r>
            <a:r>
              <a:rPr lang="de-DE" baseline="0" dirty="0" err="1" smtClean="0"/>
              <a:t>base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create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something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new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491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918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 smtClean="0"/>
              <a:t>Content </a:t>
            </a:r>
            <a:r>
              <a:rPr lang="de-DE" dirty="0" err="1" smtClean="0"/>
              <a:t>words</a:t>
            </a:r>
            <a:r>
              <a:rPr lang="de-DE" dirty="0" smtClean="0"/>
              <a:t>: </a:t>
            </a:r>
            <a:r>
              <a:rPr lang="de-DE" dirty="0" err="1" smtClean="0"/>
              <a:t>have</a:t>
            </a:r>
            <a:r>
              <a:rPr lang="de-DE" dirty="0" smtClean="0"/>
              <a:t> 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meaning</a:t>
            </a:r>
            <a:r>
              <a:rPr lang="de-DE" baseline="0" dirty="0" smtClean="0"/>
              <a:t> (</a:t>
            </a:r>
            <a:r>
              <a:rPr lang="de-DE" baseline="0" dirty="0" err="1" smtClean="0"/>
              <a:t>nouns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verbs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adjectives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adverbs</a:t>
            </a:r>
            <a:r>
              <a:rPr lang="de-DE" baseline="0" dirty="0" smtClean="0"/>
              <a:t>)</a:t>
            </a:r>
            <a:endParaRPr lang="de-DE" dirty="0" smtClean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err="1" smtClean="0"/>
              <a:t>Function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words</a:t>
            </a:r>
            <a:r>
              <a:rPr lang="de-DE" dirty="0" smtClean="0"/>
              <a:t> (</a:t>
            </a:r>
            <a:r>
              <a:rPr lang="de-DE" dirty="0" err="1" smtClean="0"/>
              <a:t>article</a:t>
            </a:r>
            <a:r>
              <a:rPr lang="de-DE" dirty="0" smtClean="0"/>
              <a:t>, </a:t>
            </a:r>
            <a:r>
              <a:rPr lang="de-DE" dirty="0" err="1" smtClean="0"/>
              <a:t>pronouns</a:t>
            </a:r>
            <a:r>
              <a:rPr lang="de-DE" dirty="0" smtClean="0"/>
              <a:t>, </a:t>
            </a:r>
            <a:r>
              <a:rPr lang="de-DE" dirty="0" err="1" smtClean="0"/>
              <a:t>conjunctions</a:t>
            </a:r>
            <a:r>
              <a:rPr lang="de-DE" dirty="0" smtClean="0"/>
              <a:t> etc.)</a:t>
            </a:r>
          </a:p>
          <a:p>
            <a:pPr marL="0" indent="0">
              <a:buFontTx/>
              <a:buNone/>
            </a:pPr>
            <a:r>
              <a:rPr lang="de-DE" baseline="0" dirty="0" smtClean="0"/>
              <a:t>do </a:t>
            </a:r>
            <a:r>
              <a:rPr lang="de-DE" baseline="0" dirty="0" err="1" smtClean="0"/>
              <a:t>mostly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only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in a </a:t>
            </a:r>
            <a:r>
              <a:rPr lang="de-DE" baseline="0" dirty="0" err="1" smtClean="0"/>
              <a:t>context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words</a:t>
            </a:r>
            <a:endParaRPr lang="de-DE" baseline="0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-  Helmut Meier: </a:t>
            </a:r>
            <a:r>
              <a:rPr lang="de-DE" dirty="0" smtClean="0"/>
              <a:t>Ranking </a:t>
            </a:r>
            <a:r>
              <a:rPr lang="de-DE" dirty="0" err="1" smtClean="0"/>
              <a:t>words</a:t>
            </a:r>
            <a:r>
              <a:rPr lang="de-DE" dirty="0" smtClean="0"/>
              <a:t> in 14 </a:t>
            </a:r>
            <a:r>
              <a:rPr lang="de-DE" dirty="0" err="1" smtClean="0"/>
              <a:t>levels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difficulty</a:t>
            </a:r>
            <a:endParaRPr lang="de-DE" dirty="0" smtClean="0"/>
          </a:p>
          <a:p>
            <a:pPr marL="171450" indent="-171450">
              <a:buFontTx/>
              <a:buChar char="-"/>
            </a:pPr>
            <a:r>
              <a:rPr lang="de-DE" dirty="0" smtClean="0"/>
              <a:t>FRE: ASL: </a:t>
            </a:r>
            <a:r>
              <a:rPr lang="de-DE" dirty="0" err="1" smtClean="0"/>
              <a:t>average</a:t>
            </a:r>
            <a:r>
              <a:rPr lang="de-DE" dirty="0" smtClean="0"/>
              <a:t> </a:t>
            </a:r>
            <a:r>
              <a:rPr lang="de-DE" dirty="0" err="1" smtClean="0"/>
              <a:t>sentence</a:t>
            </a:r>
            <a:r>
              <a:rPr lang="de-DE" dirty="0" smtClean="0"/>
              <a:t> </a:t>
            </a:r>
            <a:r>
              <a:rPr lang="de-DE" dirty="0" err="1" smtClean="0"/>
              <a:t>length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text</a:t>
            </a:r>
            <a:endParaRPr lang="de-DE" baseline="0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* ASW: Average </a:t>
            </a:r>
            <a:r>
              <a:rPr lang="de-DE" baseline="0" dirty="0" err="1" smtClean="0"/>
              <a:t>number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syllables</a:t>
            </a:r>
            <a:r>
              <a:rPr lang="de-DE" baseline="0" dirty="0" smtClean="0"/>
              <a:t> per </a:t>
            </a:r>
            <a:r>
              <a:rPr lang="de-DE" baseline="0" dirty="0" err="1" smtClean="0"/>
              <a:t>word</a:t>
            </a:r>
            <a:endParaRPr lang="de-DE" baseline="0" dirty="0" smtClean="0"/>
          </a:p>
          <a:p>
            <a:pPr marL="0" indent="0">
              <a:buFontTx/>
              <a:buNone/>
            </a:pPr>
            <a:r>
              <a:rPr lang="de-DE" baseline="0" dirty="0" smtClean="0"/>
              <a:t>* </a:t>
            </a:r>
            <a:r>
              <a:rPr lang="de-DE" baseline="0" dirty="0" err="1" smtClean="0"/>
              <a:t>Exists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german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language</a:t>
            </a:r>
            <a:endParaRPr lang="de-DE" baseline="0" dirty="0" smtClean="0"/>
          </a:p>
          <a:p>
            <a:pPr marL="628650" lvl="1" indent="-171450">
              <a:buFontTx/>
              <a:buChar char="-"/>
            </a:pPr>
            <a:r>
              <a:rPr lang="de-DE" baseline="0" dirty="0" err="1" smtClean="0"/>
              <a:t>Another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factor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average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length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german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higher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70599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sentences</a:t>
            </a:r>
            <a:r>
              <a:rPr lang="de-DE" baseline="0" dirty="0" smtClean="0"/>
              <a:t> in different </a:t>
            </a:r>
            <a:r>
              <a:rPr lang="de-DE" baseline="0" dirty="0" err="1" smtClean="0"/>
              <a:t>situations</a:t>
            </a:r>
            <a:r>
              <a:rPr lang="de-DE" baseline="0" dirty="0" smtClean="0"/>
              <a:t> </a:t>
            </a:r>
          </a:p>
          <a:p>
            <a:pPr marL="685800" lvl="1" indent="-228600">
              <a:buAutoNum type="arabicPeriod"/>
            </a:pP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sense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gramma</a:t>
            </a:r>
            <a:endParaRPr lang="de-DE" baseline="0" dirty="0" smtClean="0"/>
          </a:p>
          <a:p>
            <a:pPr marL="685800" lvl="1" indent="-228600">
              <a:buAutoNum type="arabicPeriod"/>
            </a:pPr>
            <a:r>
              <a:rPr lang="de-DE" baseline="0" dirty="0" err="1" smtClean="0"/>
              <a:t>Categorise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known</a:t>
            </a:r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156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baseline="0" dirty="0" err="1" smtClean="0"/>
              <a:t>Jabberwocky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no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special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meaning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deeper</a:t>
            </a:r>
            <a:r>
              <a:rPr lang="de-DE" baseline="0" dirty="0" smtClean="0"/>
              <a:t> sense, </a:t>
            </a:r>
            <a:r>
              <a:rPr lang="de-DE" baseline="0" dirty="0" err="1" smtClean="0"/>
              <a:t>wordcombinations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unknown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experiences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which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kind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could</a:t>
            </a:r>
            <a:r>
              <a:rPr lang="de-DE" baseline="0" dirty="0" smtClean="0"/>
              <a:t> follow </a:t>
            </a:r>
            <a:r>
              <a:rPr lang="de-DE" baseline="0" dirty="0" err="1" smtClean="0"/>
              <a:t>wheater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verb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noun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f.e</a:t>
            </a:r>
            <a:r>
              <a:rPr lang="de-DE" baseline="0" dirty="0" smtClean="0"/>
              <a:t>.</a:t>
            </a:r>
          </a:p>
          <a:p>
            <a:endParaRPr lang="de-DE" baseline="0" dirty="0" smtClean="0"/>
          </a:p>
          <a:p>
            <a:endParaRPr lang="de-DE" baseline="0" dirty="0" smtClean="0"/>
          </a:p>
          <a:p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interpret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detailed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processes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relations</a:t>
            </a:r>
            <a:r>
              <a:rPr lang="de-DE" baseline="0" dirty="0" smtClean="0"/>
              <a:t> </a:t>
            </a:r>
          </a:p>
          <a:p>
            <a:r>
              <a:rPr lang="de-DE" baseline="0" dirty="0" smtClean="0"/>
              <a:t> 	</a:t>
            </a:r>
            <a:r>
              <a:rPr lang="de-DE" baseline="0" dirty="0" err="1" smtClean="0"/>
              <a:t>computers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programs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visualisation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methods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help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endParaRPr lang="de-DE" baseline="0" dirty="0" smtClean="0"/>
          </a:p>
          <a:p>
            <a:r>
              <a:rPr lang="de-DE" baseline="0" dirty="0" err="1" smtClean="0"/>
              <a:t>Nowadays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scientist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look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indirectly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brains</a:t>
            </a:r>
            <a:endParaRPr lang="de-DE" baseline="0" dirty="0" smtClean="0"/>
          </a:p>
          <a:p>
            <a:r>
              <a:rPr lang="de-DE" baseline="0" dirty="0" smtClean="0"/>
              <a:t>	 </a:t>
            </a:r>
            <a:r>
              <a:rPr lang="de-DE" baseline="0" dirty="0" err="1" smtClean="0"/>
              <a:t>while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letters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characters</a:t>
            </a:r>
            <a:endParaRPr lang="de-DE" baseline="0" dirty="0" smtClean="0"/>
          </a:p>
          <a:p>
            <a:r>
              <a:rPr lang="de-DE" baseline="0" dirty="0" smtClean="0"/>
              <a:t>	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someone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analyses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sentence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starts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give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elements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meaning</a:t>
            </a:r>
            <a:endParaRPr lang="de-DE" baseline="0" dirty="0" smtClean="0"/>
          </a:p>
          <a:p>
            <a:endParaRPr lang="de-DE" baseline="0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379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article in a journal . headline we have already an idea of what the text could be. When we start to read a text – text ending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prognose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sentence – sentence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end.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bc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read many texts and maybe texts of the same topic.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already information saved in our brain cache. That’s called semantic memory</a:t>
            </a: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de-DE" dirty="0" err="1" smtClean="0"/>
              <a:t>contains</a:t>
            </a:r>
            <a:r>
              <a:rPr lang="de-DE" dirty="0" smtClean="0"/>
              <a:t>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schemes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dirty="0" err="1" smtClean="0"/>
              <a:t>memories</a:t>
            </a:r>
            <a:endParaRPr lang="de-DE" baseline="0" dirty="0" smtClean="0"/>
          </a:p>
          <a:p>
            <a:pPr marL="228600" indent="-228600">
              <a:buAutoNum type="arabicPeriod"/>
            </a:pP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sentences</a:t>
            </a:r>
            <a:r>
              <a:rPr lang="de-DE" baseline="0" dirty="0" smtClean="0"/>
              <a:t> in different </a:t>
            </a:r>
            <a:r>
              <a:rPr lang="de-DE" baseline="0" dirty="0" err="1" smtClean="0"/>
              <a:t>situations</a:t>
            </a:r>
            <a:r>
              <a:rPr lang="de-DE" baseline="0" dirty="0" smtClean="0"/>
              <a:t> </a:t>
            </a:r>
          </a:p>
          <a:p>
            <a:pPr marL="685800" lvl="1" indent="-228600">
              <a:buAutoNum type="arabicPeriod"/>
            </a:pP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sense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gramma</a:t>
            </a:r>
            <a:endParaRPr lang="de-DE" baseline="0" dirty="0" smtClean="0"/>
          </a:p>
          <a:p>
            <a:pPr marL="685800" lvl="1" indent="-228600">
              <a:buAutoNum type="arabicPeriod"/>
            </a:pPr>
            <a:r>
              <a:rPr lang="de-DE" baseline="0" dirty="0" err="1" smtClean="0"/>
              <a:t>Categorise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known</a:t>
            </a:r>
            <a:endParaRPr lang="de-DE" baseline="0" dirty="0" smtClean="0"/>
          </a:p>
          <a:p>
            <a:endParaRPr lang="de-DE" dirty="0" smtClean="0"/>
          </a:p>
          <a:p>
            <a:r>
              <a:rPr lang="de-DE" dirty="0" err="1" smtClean="0"/>
              <a:t>Schemes</a:t>
            </a:r>
            <a:r>
              <a:rPr lang="de-DE" dirty="0" smtClean="0"/>
              <a:t>: </a:t>
            </a:r>
            <a:r>
              <a:rPr lang="de-DE" dirty="0" err="1" smtClean="0"/>
              <a:t>theoretical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imagination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 matter </a:t>
            </a:r>
            <a:r>
              <a:rPr lang="de-DE" baseline="0" dirty="0" err="1" smtClean="0"/>
              <a:t>including</a:t>
            </a:r>
            <a:r>
              <a:rPr lang="de-DE" baseline="0" dirty="0" smtClean="0"/>
              <a:t> a personal </a:t>
            </a:r>
            <a:r>
              <a:rPr lang="de-DE" baseline="0" dirty="0" err="1" smtClean="0"/>
              <a:t>review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it‘s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execution</a:t>
            </a:r>
            <a:endParaRPr lang="de-DE" baseline="0" dirty="0" smtClean="0"/>
          </a:p>
          <a:p>
            <a:r>
              <a:rPr lang="de-DE" baseline="0" dirty="0" smtClean="0"/>
              <a:t>Networking: </a:t>
            </a:r>
            <a:r>
              <a:rPr lang="de-DE" baseline="0" dirty="0" err="1" smtClean="0"/>
              <a:t>relate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elements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scheme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endParaRPr lang="de-DE" baseline="0" dirty="0" smtClean="0"/>
          </a:p>
          <a:p>
            <a:r>
              <a:rPr lang="de-DE" baseline="0" dirty="0" smtClean="0"/>
              <a:t>Frames: like </a:t>
            </a:r>
            <a:r>
              <a:rPr lang="de-DE" baseline="0" dirty="0" err="1" smtClean="0"/>
              <a:t>packages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knowledge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apply</a:t>
            </a:r>
            <a:r>
              <a:rPr lang="de-DE" baseline="0" dirty="0" smtClean="0"/>
              <a:t> on a </a:t>
            </a:r>
            <a:r>
              <a:rPr lang="de-DE" baseline="0" dirty="0" err="1" smtClean="0"/>
              <a:t>task</a:t>
            </a:r>
            <a:r>
              <a:rPr lang="de-DE" baseline="0" dirty="0" smtClean="0"/>
              <a:t> </a:t>
            </a:r>
          </a:p>
          <a:p>
            <a:r>
              <a:rPr lang="de-DE" baseline="0" dirty="0" smtClean="0"/>
              <a:t>Scripts:  </a:t>
            </a:r>
            <a:r>
              <a:rPr lang="de-DE" baseline="0" dirty="0" err="1" smtClean="0"/>
              <a:t>short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concise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keywords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even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phrases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give</a:t>
            </a:r>
            <a:r>
              <a:rPr lang="de-DE" baseline="0" dirty="0" smtClean="0"/>
              <a:t> a quick </a:t>
            </a:r>
            <a:r>
              <a:rPr lang="de-DE" baseline="0" dirty="0" err="1" smtClean="0"/>
              <a:t>overview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over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matter</a:t>
            </a:r>
          </a:p>
          <a:p>
            <a:r>
              <a:rPr lang="de-DE" baseline="0" dirty="0" smtClean="0"/>
              <a:t>	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6877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theoretical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imagination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a matter </a:t>
            </a:r>
            <a:r>
              <a:rPr lang="de-DE" baseline="0" dirty="0" err="1" smtClean="0"/>
              <a:t>including</a:t>
            </a:r>
            <a:r>
              <a:rPr lang="de-DE" baseline="0" dirty="0" smtClean="0"/>
              <a:t> a personal </a:t>
            </a:r>
            <a:r>
              <a:rPr lang="de-DE" baseline="0" dirty="0" err="1" smtClean="0"/>
              <a:t>review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it‘s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execution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Readers </a:t>
            </a:r>
            <a:r>
              <a:rPr lang="de-DE" baseline="0" dirty="0" err="1" smtClean="0"/>
              <a:t>need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schemes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</a:t>
            </a:r>
            <a:r>
              <a:rPr lang="de-DE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</a:t>
            </a:r>
            <a:r>
              <a:rPr lang="de-DE" baseline="0" dirty="0" err="1" smtClean="0"/>
              <a:t>recept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potato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salad</a:t>
            </a:r>
            <a:r>
              <a:rPr lang="de-DE" baseline="0" dirty="0" smtClean="0"/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</a:t>
            </a:r>
            <a:r>
              <a:rPr lang="de-DE" baseline="0" dirty="0" err="1" smtClean="0"/>
              <a:t>pros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nuclear</a:t>
            </a:r>
            <a:r>
              <a:rPr lang="de-DE" baseline="0" dirty="0" smtClean="0"/>
              <a:t> power </a:t>
            </a:r>
            <a:r>
              <a:rPr lang="de-DE" baseline="0" dirty="0" err="1" smtClean="0"/>
              <a:t>stations</a:t>
            </a:r>
            <a:r>
              <a:rPr lang="de-DE" baseline="0" dirty="0" smtClean="0"/>
              <a:t> – </a:t>
            </a:r>
            <a:r>
              <a:rPr lang="de-DE" baseline="0" dirty="0" err="1" smtClean="0"/>
              <a:t>difficult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	</a:t>
            </a:r>
            <a:r>
              <a:rPr lang="de-DE" baseline="0" dirty="0" err="1" smtClean="0"/>
              <a:t>solution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approach</a:t>
            </a:r>
            <a:r>
              <a:rPr lang="de-DE" baseline="0" dirty="0" smtClean="0"/>
              <a:t>: </a:t>
            </a:r>
            <a:r>
              <a:rPr lang="de-DE" baseline="0" dirty="0" err="1" smtClean="0"/>
              <a:t>adding</a:t>
            </a:r>
            <a:r>
              <a:rPr lang="de-DE" baseline="0" dirty="0" smtClean="0"/>
              <a:t> additional material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create</a:t>
            </a:r>
            <a:r>
              <a:rPr lang="de-DE" baseline="0" dirty="0" smtClean="0"/>
              <a:t> non-existent </a:t>
            </a:r>
            <a:r>
              <a:rPr lang="de-DE" baseline="0" dirty="0" err="1" smtClean="0"/>
              <a:t>schemes</a:t>
            </a:r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4072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It</a:t>
            </a:r>
            <a:r>
              <a:rPr lang="de-DE" dirty="0" smtClean="0"/>
              <a:t> </a:t>
            </a:r>
            <a:r>
              <a:rPr lang="de-DE" dirty="0" err="1" smtClean="0"/>
              <a:t>allows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instruction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 </a:t>
            </a:r>
            <a:r>
              <a:rPr lang="de-DE" baseline="0" dirty="0" err="1" smtClean="0"/>
              <a:t>interpretation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information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understanding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finally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learning</a:t>
            </a:r>
            <a:endParaRPr lang="de-DE" baseline="0" dirty="0" smtClean="0"/>
          </a:p>
          <a:p>
            <a:endParaRPr lang="de-DE" dirty="0" smtClean="0"/>
          </a:p>
          <a:p>
            <a:r>
              <a:rPr lang="de-DE" dirty="0" smtClean="0"/>
              <a:t>Experiment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participants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read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american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indian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after 15 </a:t>
            </a:r>
            <a:r>
              <a:rPr lang="de-DE" baseline="0" dirty="0" err="1" smtClean="0"/>
              <a:t>minutes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reconstruct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</a:p>
          <a:p>
            <a:r>
              <a:rPr lang="de-DE" baseline="0" dirty="0" err="1" smtClean="0"/>
              <a:t>Step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step</a:t>
            </a:r>
            <a:r>
              <a:rPr lang="de-DE" baseline="0" dirty="0" smtClean="0"/>
              <a:t> an </a:t>
            </a:r>
            <a:r>
              <a:rPr lang="de-DE" baseline="0" dirty="0" err="1" smtClean="0"/>
              <a:t>increase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variations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original</a:t>
            </a:r>
          </a:p>
          <a:p>
            <a:r>
              <a:rPr lang="de-DE" baseline="0" dirty="0" err="1" smtClean="0"/>
              <a:t>Months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later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asked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again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words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changed</a:t>
            </a:r>
            <a:endParaRPr lang="de-DE" baseline="0" dirty="0" smtClean="0"/>
          </a:p>
          <a:p>
            <a:r>
              <a:rPr lang="de-DE" baseline="0" dirty="0" err="1" smtClean="0"/>
              <a:t>Remembering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not a </a:t>
            </a:r>
            <a:r>
              <a:rPr lang="de-DE" baseline="0" dirty="0" err="1" smtClean="0"/>
              <a:t>reconstruction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</a:t>
            </a:r>
            <a:r>
              <a:rPr lang="de-DE" baseline="0" dirty="0" smtClean="0"/>
              <a:t> but </a:t>
            </a:r>
            <a:r>
              <a:rPr lang="de-DE" baseline="0" dirty="0" err="1" smtClean="0"/>
              <a:t>its</a:t>
            </a:r>
            <a:r>
              <a:rPr lang="de-DE" baseline="0" dirty="0" smtClean="0"/>
              <a:t> a construction</a:t>
            </a:r>
          </a:p>
          <a:p>
            <a:r>
              <a:rPr lang="de-DE" baseline="0" dirty="0" smtClean="0"/>
              <a:t>	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surroundings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regulary</a:t>
            </a:r>
            <a:endParaRPr lang="de-DE" baseline="0" dirty="0" smtClean="0"/>
          </a:p>
          <a:p>
            <a:r>
              <a:rPr lang="de-DE" baseline="0" dirty="0" smtClean="0"/>
              <a:t>	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we‘re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building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up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postural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model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ourselves</a:t>
            </a:r>
            <a:r>
              <a:rPr lang="de-DE" baseline="0" dirty="0" smtClean="0"/>
              <a:t> </a:t>
            </a:r>
          </a:p>
          <a:p>
            <a:r>
              <a:rPr lang="de-DE" baseline="0" dirty="0" err="1" smtClean="0"/>
              <a:t>Its</a:t>
            </a:r>
            <a:r>
              <a:rPr lang="de-DE" baseline="0" dirty="0" smtClean="0"/>
              <a:t> not a </a:t>
            </a:r>
            <a:r>
              <a:rPr lang="de-DE" baseline="0" dirty="0" err="1" smtClean="0"/>
              <a:t>reconstruction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because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always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create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relations</a:t>
            </a:r>
            <a:r>
              <a:rPr lang="de-DE" baseline="0" dirty="0" smtClean="0"/>
              <a:t> </a:t>
            </a:r>
          </a:p>
          <a:p>
            <a:endParaRPr lang="de-DE" baseline="0" dirty="0" smtClean="0"/>
          </a:p>
          <a:p>
            <a:endParaRPr lang="de-DE" baseline="0" dirty="0" smtClean="0"/>
          </a:p>
          <a:p>
            <a:endParaRPr lang="de-DE" baseline="0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176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If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try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learn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something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new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we‘re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creating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ur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learning</a:t>
            </a:r>
            <a:r>
              <a:rPr lang="de-DE" baseline="0" dirty="0" smtClean="0"/>
              <a:t> on </a:t>
            </a:r>
            <a:r>
              <a:rPr lang="de-DE" baseline="0" dirty="0" err="1" smtClean="0"/>
              <a:t>existing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schemes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When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collerate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with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memorys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a matter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deforms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knowledge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had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(like </a:t>
            </a:r>
            <a:r>
              <a:rPr lang="de-DE" baseline="0" dirty="0" err="1" smtClean="0"/>
              <a:t>indian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tale</a:t>
            </a:r>
            <a:r>
              <a:rPr lang="de-DE" baseline="0" dirty="0" smtClean="0"/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err="1" smtClean="0"/>
              <a:t>Participants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deformed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so </a:t>
            </a:r>
            <a:r>
              <a:rPr lang="de-DE" baseline="0" dirty="0" err="1" smtClean="0"/>
              <a:t>that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fits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better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into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their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scheme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point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view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world</a:t>
            </a: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baseline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/>
              <a:t>A </a:t>
            </a:r>
            <a:r>
              <a:rPr lang="de-DE" baseline="0" dirty="0" err="1" smtClean="0"/>
              <a:t>combination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both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is</a:t>
            </a:r>
            <a:r>
              <a:rPr lang="de-DE" baseline="0" dirty="0" smtClean="0"/>
              <a:t> a </a:t>
            </a:r>
            <a:r>
              <a:rPr lang="de-DE" baseline="0" dirty="0" err="1" smtClean="0"/>
              <a:t>common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practise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solve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complex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problems</a:t>
            </a:r>
            <a:endParaRPr lang="de-DE" baseline="0" dirty="0" smtClean="0"/>
          </a:p>
          <a:p>
            <a:pPr marL="457200" lvl="1" indent="0">
              <a:buNone/>
            </a:pP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6FB9C-248E-4175-9982-BBDB88D1A4B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84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3F301D41-D207-48E0-B215-1AE85C1EAB1F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543" y="229267"/>
            <a:ext cx="2519055" cy="983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96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3E65C-DDA4-4DC8-A30C-CE73F4EEAC27}" type="datetime1">
              <a:rPr lang="de-DE" smtClean="0"/>
              <a:t>08.05.2018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60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C293A-3713-43BA-8165-720DC4820794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8739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0578C-3D70-4F6E-98CD-210C11F170CF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875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BDF6-44B1-4D4C-AA62-A25F57F391F3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909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8F847-D8B5-432F-9DB9-82878D0327F5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0973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Textmasterformat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54610-DF8F-43C0-BC69-C5B0765C5FF9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372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31EA1-B06A-4DBC-8375-1A7825ED4E57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221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C272A-787A-4264-A622-3CFA1DFA00D3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323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99521"/>
            <a:ext cx="2514398" cy="982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789" y="865368"/>
            <a:ext cx="7704667" cy="198120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86543" y="6287846"/>
            <a:ext cx="1137185" cy="365125"/>
          </a:xfrm>
        </p:spPr>
        <p:txBody>
          <a:bodyPr/>
          <a:lstStyle>
            <a:lvl1pPr>
              <a:defRPr sz="1600"/>
            </a:lvl1pPr>
          </a:lstStyle>
          <a:p>
            <a:pPr algn="ctr"/>
            <a:fld id="{6416E80C-0D9E-4D6F-9243-3A985A4BDE84}" type="datetime1">
              <a:rPr lang="de-DE" smtClean="0"/>
              <a:pPr algn="ctr"/>
              <a:t>08.05.2018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5936" y="6287846"/>
            <a:ext cx="1584176" cy="365125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 dirty="0" smtClean="0"/>
              <a:t>Yannick Schladt</a:t>
            </a:r>
            <a:endParaRPr lang="de-DE" dirty="0"/>
          </a:p>
        </p:txBody>
      </p:sp>
      <p:cxnSp>
        <p:nvCxnSpPr>
          <p:cNvPr id="7" name="Gerade Verbindung 6"/>
          <p:cNvCxnSpPr/>
          <p:nvPr userDrawn="1"/>
        </p:nvCxnSpPr>
        <p:spPr>
          <a:xfrm>
            <a:off x="899592" y="6237312"/>
            <a:ext cx="777686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8"/>
          <p:cNvCxnSpPr/>
          <p:nvPr userDrawn="1"/>
        </p:nvCxnSpPr>
        <p:spPr>
          <a:xfrm>
            <a:off x="899592" y="5949280"/>
            <a:ext cx="7776864" cy="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9"/>
          <p:cNvCxnSpPr/>
          <p:nvPr userDrawn="1"/>
        </p:nvCxnSpPr>
        <p:spPr>
          <a:xfrm>
            <a:off x="982133" y="1628800"/>
            <a:ext cx="7704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412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A9C86-B9CC-4A1C-9C6B-9E1AA1663D54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011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377C4-0856-440C-8231-00F4B43A2EEB}" type="datetime1">
              <a:rPr lang="de-DE" smtClean="0"/>
              <a:t>08.05.2018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120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A947F-290F-4F44-B7EA-8EDD74C9B393}" type="datetime1">
              <a:rPr lang="de-DE" smtClean="0"/>
              <a:t>08.05.2018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95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D919F-FA3B-4312-8438-CBE0C519B7EA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10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8D1F2-A52F-4AF4-A37B-802CEC08107B}" type="datetime1">
              <a:rPr lang="de-DE" smtClean="0"/>
              <a:t>08.05.2018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229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3C97-4435-463E-B6AD-E3C0B715403C}" type="datetime1">
              <a:rPr lang="de-DE" smtClean="0"/>
              <a:t>08.05.2018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8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A6B94-C268-411F-9781-54140119DB0E}" type="datetime1">
              <a:rPr lang="de-DE" smtClean="0"/>
              <a:t>08.05.2018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95F75-D22C-4087-A737-48224EB546C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018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CA83E3F-2CCF-4B4F-8E03-AD326A55FEDB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2495F75-D22C-4087-A737-48224EB546C3}" type="slidenum">
              <a:rPr lang="de-DE" smtClean="0"/>
              <a:pPr/>
              <a:t>‹Nr.›</a:t>
            </a:fld>
            <a:r>
              <a:rPr lang="de-DE" dirty="0" smtClean="0"/>
              <a:t>/15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4797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17102" y="32172"/>
            <a:ext cx="6947127" cy="3488266"/>
          </a:xfrm>
        </p:spPr>
        <p:txBody>
          <a:bodyPr>
            <a:normAutofit/>
          </a:bodyPr>
          <a:lstStyle/>
          <a:p>
            <a:pPr algn="l"/>
            <a:r>
              <a:rPr lang="de-DE" sz="4400" dirty="0"/>
              <a:t>Language </a:t>
            </a:r>
            <a:r>
              <a:rPr lang="de-DE" sz="4400" dirty="0" err="1"/>
              <a:t>complexity</a:t>
            </a:r>
            <a:r>
              <a:rPr lang="de-DE" sz="4400" dirty="0"/>
              <a:t> </a:t>
            </a:r>
            <a:r>
              <a:rPr lang="de-DE" sz="4400" dirty="0" err="1"/>
              <a:t>and</a:t>
            </a:r>
            <a:r>
              <a:rPr lang="de-DE" sz="4400" dirty="0"/>
              <a:t> </a:t>
            </a:r>
            <a:r>
              <a:rPr lang="de-DE" sz="4400" dirty="0" err="1"/>
              <a:t>the</a:t>
            </a:r>
            <a:r>
              <a:rPr lang="de-DE" sz="4400" dirty="0"/>
              <a:t> </a:t>
            </a:r>
            <a:r>
              <a:rPr lang="de-DE" sz="4400" dirty="0" err="1"/>
              <a:t>semantic</a:t>
            </a:r>
            <a:r>
              <a:rPr lang="de-DE" sz="4400" dirty="0"/>
              <a:t> </a:t>
            </a:r>
            <a:r>
              <a:rPr lang="de-DE" sz="4400" dirty="0" err="1"/>
              <a:t>memory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699792" y="4077072"/>
            <a:ext cx="5762563" cy="2160240"/>
          </a:xfrm>
        </p:spPr>
        <p:txBody>
          <a:bodyPr tIns="90000" bIns="90000">
            <a:normAutofit fontScale="25000" lnSpcReduction="20000"/>
          </a:bodyPr>
          <a:lstStyle/>
          <a:p>
            <a:pPr algn="l"/>
            <a:r>
              <a:rPr lang="de-DE" sz="7200" dirty="0" smtClean="0"/>
              <a:t>University </a:t>
            </a:r>
            <a:r>
              <a:rPr lang="de-DE" sz="7200" dirty="0" err="1" smtClean="0"/>
              <a:t>of</a:t>
            </a:r>
            <a:r>
              <a:rPr lang="de-DE" sz="7200" dirty="0" smtClean="0"/>
              <a:t> </a:t>
            </a:r>
            <a:r>
              <a:rPr lang="de-DE" sz="7200" dirty="0" err="1" smtClean="0"/>
              <a:t>applied</a:t>
            </a:r>
            <a:r>
              <a:rPr lang="de-DE" sz="7200" dirty="0" smtClean="0"/>
              <a:t> </a:t>
            </a:r>
            <a:r>
              <a:rPr lang="de-DE" sz="7200" dirty="0" err="1" smtClean="0"/>
              <a:t>science</a:t>
            </a:r>
            <a:r>
              <a:rPr lang="de-DE" sz="7200" dirty="0" smtClean="0"/>
              <a:t> Darmstadt</a:t>
            </a:r>
          </a:p>
          <a:p>
            <a:pPr algn="l"/>
            <a:r>
              <a:rPr lang="de-DE" sz="7200" dirty="0" err="1" smtClean="0"/>
              <a:t>Informationscience</a:t>
            </a:r>
            <a:endParaRPr lang="de-DE" sz="7200" dirty="0" smtClean="0"/>
          </a:p>
          <a:p>
            <a:pPr algn="l"/>
            <a:r>
              <a:rPr lang="de-DE" sz="7200" dirty="0" smtClean="0"/>
              <a:t>Yannick Schladt</a:t>
            </a:r>
          </a:p>
          <a:p>
            <a:pPr algn="l"/>
            <a:endParaRPr lang="de-DE" dirty="0" smtClean="0"/>
          </a:p>
          <a:p>
            <a:pPr algn="l"/>
            <a:endParaRPr lang="de-DE" dirty="0"/>
          </a:p>
          <a:p>
            <a:pPr algn="l"/>
            <a:r>
              <a:rPr lang="de-DE" sz="7200" dirty="0"/>
              <a:t>Content, </a:t>
            </a:r>
            <a:r>
              <a:rPr lang="de-DE" sz="7200" dirty="0" err="1"/>
              <a:t>examples</a:t>
            </a:r>
            <a:r>
              <a:rPr lang="de-DE" sz="7200" dirty="0"/>
              <a:t> </a:t>
            </a:r>
            <a:r>
              <a:rPr lang="de-DE" sz="7200" dirty="0" err="1"/>
              <a:t>and</a:t>
            </a:r>
            <a:r>
              <a:rPr lang="de-DE" sz="7200" dirty="0"/>
              <a:t> </a:t>
            </a:r>
            <a:r>
              <a:rPr lang="de-DE" sz="7200" dirty="0" err="1"/>
              <a:t>sources</a:t>
            </a:r>
            <a:r>
              <a:rPr lang="de-DE" sz="7200" dirty="0"/>
              <a:t> </a:t>
            </a:r>
            <a:r>
              <a:rPr lang="de-DE" sz="7200" dirty="0" err="1"/>
              <a:t>are</a:t>
            </a:r>
            <a:r>
              <a:rPr lang="de-DE" sz="7200" dirty="0"/>
              <a:t> </a:t>
            </a:r>
            <a:r>
              <a:rPr lang="de-DE" sz="7200" dirty="0" err="1"/>
              <a:t>based</a:t>
            </a:r>
            <a:r>
              <a:rPr lang="de-DE" sz="7200" dirty="0"/>
              <a:t> on </a:t>
            </a:r>
            <a:r>
              <a:rPr lang="de-DE" sz="7200" dirty="0" err="1"/>
              <a:t>the</a:t>
            </a:r>
            <a:r>
              <a:rPr lang="de-DE" sz="7200" dirty="0"/>
              <a:t> </a:t>
            </a:r>
            <a:r>
              <a:rPr lang="de-DE" sz="7200" dirty="0" err="1"/>
              <a:t>research</a:t>
            </a:r>
            <a:r>
              <a:rPr lang="de-DE" sz="7200" dirty="0"/>
              <a:t> </a:t>
            </a:r>
            <a:r>
              <a:rPr lang="de-DE" sz="7200" dirty="0" err="1"/>
              <a:t>book</a:t>
            </a:r>
            <a:r>
              <a:rPr lang="de-DE" sz="7200" dirty="0"/>
              <a:t> „Leichte Sprache – Einfache Sprache“ </a:t>
            </a:r>
            <a:r>
              <a:rPr lang="de-DE" sz="7200" dirty="0" err="1"/>
              <a:t>by</a:t>
            </a:r>
            <a:r>
              <a:rPr lang="de-DE" sz="7200" dirty="0"/>
              <a:t> Andreas Baumert</a:t>
            </a:r>
          </a:p>
          <a:p>
            <a:pPr algn="l"/>
            <a:endParaRPr lang="de-DE" sz="32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</a:t>
            </a:r>
            <a:r>
              <a:rPr lang="de-DE" sz="2000" b="1" dirty="0"/>
              <a:t>2.2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chemes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2.3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Networks 2.4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Frames 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1772816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 err="1" smtClean="0"/>
              <a:t>Declaratively</a:t>
            </a:r>
            <a:r>
              <a:rPr lang="de-DE" dirty="0" smtClean="0"/>
              <a:t> </a:t>
            </a:r>
            <a:r>
              <a:rPr lang="de-DE" dirty="0" err="1"/>
              <a:t>knowledge</a:t>
            </a:r>
            <a:r>
              <a:rPr lang="de-DE" dirty="0"/>
              <a:t> (</a:t>
            </a:r>
            <a:r>
              <a:rPr lang="de-DE" dirty="0" err="1"/>
              <a:t>facts</a:t>
            </a:r>
            <a:r>
              <a:rPr lang="de-DE" dirty="0"/>
              <a:t>)</a:t>
            </a:r>
          </a:p>
          <a:p>
            <a:pPr lvl="1"/>
            <a:r>
              <a:rPr lang="de-DE" dirty="0"/>
              <a:t> </a:t>
            </a:r>
            <a:r>
              <a:rPr lang="de-DE" dirty="0" err="1"/>
              <a:t>Learned</a:t>
            </a:r>
            <a:r>
              <a:rPr lang="de-DE" dirty="0"/>
              <a:t> simple </a:t>
            </a:r>
            <a:r>
              <a:rPr lang="de-DE" dirty="0" err="1"/>
              <a:t>multiplication</a:t>
            </a:r>
            <a:r>
              <a:rPr lang="de-DE" dirty="0"/>
              <a:t> </a:t>
            </a:r>
            <a:r>
              <a:rPr lang="de-DE" dirty="0" err="1"/>
              <a:t>tables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heart</a:t>
            </a:r>
            <a:endParaRPr lang="de-DE" dirty="0"/>
          </a:p>
          <a:p>
            <a:r>
              <a:rPr lang="de-DE" dirty="0" err="1"/>
              <a:t>Procedually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(</a:t>
            </a:r>
            <a:r>
              <a:rPr lang="de-DE" dirty="0" err="1"/>
              <a:t>processes</a:t>
            </a:r>
            <a:r>
              <a:rPr lang="de-DE" dirty="0" smtClean="0"/>
              <a:t>)</a:t>
            </a:r>
          </a:p>
          <a:p>
            <a:pPr lvl="1"/>
            <a:r>
              <a:rPr lang="de-DE" dirty="0"/>
              <a:t>Addition -&gt; </a:t>
            </a:r>
            <a:r>
              <a:rPr lang="de-DE" dirty="0" err="1"/>
              <a:t>multiplication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big</a:t>
            </a:r>
            <a:r>
              <a:rPr lang="de-DE" dirty="0"/>
              <a:t> </a:t>
            </a:r>
            <a:r>
              <a:rPr lang="de-DE" dirty="0" err="1"/>
              <a:t>pairs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numbers</a:t>
            </a:r>
            <a:endParaRPr lang="de-DE" dirty="0"/>
          </a:p>
          <a:p>
            <a:r>
              <a:rPr lang="de-DE" dirty="0"/>
              <a:t>Readers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schemes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a </a:t>
            </a:r>
            <a:r>
              <a:rPr lang="de-DE" dirty="0" err="1" smtClean="0"/>
              <a:t>text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8/19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8323954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/>
              <a:t>2.3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Semantic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Networks 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2.4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Frames 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7132" y="1568203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 err="1"/>
              <a:t>Build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formal </a:t>
            </a:r>
            <a:r>
              <a:rPr lang="de-DE" dirty="0" err="1"/>
              <a:t>models</a:t>
            </a:r>
            <a:r>
              <a:rPr lang="de-DE" dirty="0"/>
              <a:t> </a:t>
            </a:r>
            <a:r>
              <a:rPr lang="de-DE" dirty="0" err="1"/>
              <a:t>based</a:t>
            </a:r>
            <a:r>
              <a:rPr lang="de-DE" dirty="0"/>
              <a:t> on </a:t>
            </a:r>
            <a:r>
              <a:rPr lang="de-DE" dirty="0" err="1" smtClean="0"/>
              <a:t>schemes</a:t>
            </a:r>
            <a:endParaRPr lang="de-DE" dirty="0" smtClean="0"/>
          </a:p>
          <a:p>
            <a:pPr lvl="1"/>
            <a:r>
              <a:rPr lang="de-DE" dirty="0" err="1" smtClean="0"/>
              <a:t>Including</a:t>
            </a:r>
            <a:r>
              <a:rPr lang="de-DE" dirty="0" smtClean="0"/>
              <a:t> </a:t>
            </a:r>
            <a:r>
              <a:rPr lang="de-DE" dirty="0" err="1"/>
              <a:t>elements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there</a:t>
            </a:r>
            <a:r>
              <a:rPr lang="de-DE" dirty="0"/>
              <a:t> </a:t>
            </a:r>
            <a:r>
              <a:rPr lang="de-DE" dirty="0" err="1" smtClean="0"/>
              <a:t>relations</a:t>
            </a:r>
            <a:endParaRPr lang="de-DE" dirty="0"/>
          </a:p>
          <a:p>
            <a:r>
              <a:rPr lang="de-DE" dirty="0" smtClean="0"/>
              <a:t>Need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compatible</a:t>
            </a:r>
            <a:r>
              <a:rPr lang="de-DE" dirty="0" smtClean="0"/>
              <a:t> in </a:t>
            </a:r>
            <a:r>
              <a:rPr lang="de-DE" dirty="0" err="1" smtClean="0"/>
              <a:t>readable</a:t>
            </a:r>
            <a:r>
              <a:rPr lang="de-DE" dirty="0" smtClean="0"/>
              <a:t> </a:t>
            </a:r>
            <a:r>
              <a:rPr lang="de-DE" dirty="0" err="1"/>
              <a:t>code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programming</a:t>
            </a:r>
            <a:r>
              <a:rPr lang="de-DE" dirty="0"/>
              <a:t> </a:t>
            </a:r>
            <a:r>
              <a:rPr lang="de-DE" dirty="0" err="1" smtClean="0"/>
              <a:t>languages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9/19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619828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/>
              <a:t>2.3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Semantic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Networks 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2.4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Frames 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58911" y="1152535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/>
              <a:t>First </a:t>
            </a:r>
            <a:r>
              <a:rPr lang="de-DE" dirty="0" err="1"/>
              <a:t>semantic</a:t>
            </a:r>
            <a:r>
              <a:rPr lang="de-DE" dirty="0"/>
              <a:t> </a:t>
            </a:r>
            <a:r>
              <a:rPr lang="de-DE" dirty="0" err="1"/>
              <a:t>network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M</a:t>
            </a:r>
            <a:r>
              <a:rPr lang="de-DE" dirty="0" smtClean="0"/>
              <a:t>. Ross </a:t>
            </a:r>
            <a:r>
              <a:rPr lang="de-DE" dirty="0" err="1"/>
              <a:t>Quillian</a:t>
            </a:r>
            <a:r>
              <a:rPr lang="de-DE" dirty="0"/>
              <a:t> (1968</a:t>
            </a:r>
            <a:r>
              <a:rPr lang="de-DE" dirty="0" smtClean="0"/>
              <a:t>) </a:t>
            </a: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10/19</a:t>
            </a:r>
            <a:endParaRPr lang="en-US" sz="16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594784"/>
            <a:ext cx="3816424" cy="3147967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1331640" y="5709646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</a:t>
            </a:r>
            <a:r>
              <a:rPr lang="de-DE" sz="1000" dirty="0" smtClean="0"/>
              <a:t>Original </a:t>
            </a:r>
            <a:r>
              <a:rPr lang="de-DE" sz="1000" dirty="0" err="1" smtClean="0"/>
              <a:t>by</a:t>
            </a:r>
            <a:r>
              <a:rPr lang="de-DE" sz="1000" dirty="0" smtClean="0"/>
              <a:t> M. Ross </a:t>
            </a:r>
            <a:r>
              <a:rPr lang="de-DE" sz="1000" dirty="0" err="1" smtClean="0"/>
              <a:t>Quillian</a:t>
            </a:r>
            <a:r>
              <a:rPr lang="de-DE" sz="1000" dirty="0" smtClean="0"/>
              <a:t> (1968), </a:t>
            </a:r>
            <a:r>
              <a:rPr lang="de-DE" sz="1000" dirty="0" err="1" smtClean="0"/>
              <a:t>strongly</a:t>
            </a:r>
            <a:r>
              <a:rPr lang="de-DE" sz="1000" dirty="0" smtClean="0"/>
              <a:t> </a:t>
            </a:r>
            <a:r>
              <a:rPr lang="de-DE" sz="1000" dirty="0" err="1" smtClean="0"/>
              <a:t>changed</a:t>
            </a:r>
            <a:r>
              <a:rPr lang="de-DE" sz="1000" dirty="0" smtClean="0"/>
              <a:t> </a:t>
            </a:r>
            <a:r>
              <a:rPr lang="de-DE" sz="1000" dirty="0" err="1" smtClean="0"/>
              <a:t>by</a:t>
            </a:r>
            <a:r>
              <a:rPr lang="de-DE" sz="1000" dirty="0" smtClean="0"/>
              <a:t> Baumert</a:t>
            </a:r>
            <a:r>
              <a:rPr lang="de-DE" sz="1000" dirty="0"/>
              <a:t>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254056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</a:t>
            </a:r>
            <a:r>
              <a:rPr lang="de-DE" sz="2000" b="1" dirty="0"/>
              <a:t>2.4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Frames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1844824"/>
            <a:ext cx="7704667" cy="329874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dirty="0" smtClean="0"/>
              <a:t>„</a:t>
            </a:r>
            <a:r>
              <a:rPr lang="de-DE" dirty="0" err="1" smtClean="0"/>
              <a:t>When</a:t>
            </a:r>
            <a:r>
              <a:rPr lang="de-DE" dirty="0" smtClean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encounters</a:t>
            </a:r>
            <a:r>
              <a:rPr lang="de-DE" dirty="0"/>
              <a:t> a </a:t>
            </a:r>
            <a:r>
              <a:rPr lang="de-DE" b="1" dirty="0" err="1"/>
              <a:t>new</a:t>
            </a:r>
            <a:r>
              <a:rPr lang="de-DE" b="1" dirty="0"/>
              <a:t> </a:t>
            </a:r>
            <a:r>
              <a:rPr lang="de-DE" b="1" dirty="0" err="1"/>
              <a:t>situation</a:t>
            </a:r>
            <a:r>
              <a:rPr lang="de-DE" b="1" dirty="0"/>
              <a:t> </a:t>
            </a:r>
            <a:r>
              <a:rPr lang="de-DE" dirty="0"/>
              <a:t>(</a:t>
            </a:r>
            <a:r>
              <a:rPr lang="de-DE" dirty="0" err="1"/>
              <a:t>or</a:t>
            </a:r>
            <a:r>
              <a:rPr lang="de-DE" dirty="0"/>
              <a:t> </a:t>
            </a:r>
            <a:r>
              <a:rPr lang="de-DE" dirty="0" err="1"/>
              <a:t>makes</a:t>
            </a:r>
            <a:r>
              <a:rPr lang="de-DE" dirty="0"/>
              <a:t> a </a:t>
            </a:r>
            <a:r>
              <a:rPr lang="de-DE" b="1" dirty="0"/>
              <a:t>substantial </a:t>
            </a:r>
            <a:r>
              <a:rPr lang="de-DE" b="1" dirty="0" err="1"/>
              <a:t>change</a:t>
            </a:r>
            <a:r>
              <a:rPr lang="de-DE" b="1" dirty="0"/>
              <a:t> </a:t>
            </a:r>
            <a:r>
              <a:rPr lang="de-DE" dirty="0"/>
              <a:t>in </a:t>
            </a:r>
            <a:r>
              <a:rPr lang="de-DE" dirty="0" err="1"/>
              <a:t>one‘s</a:t>
            </a:r>
            <a:r>
              <a:rPr lang="de-DE" dirty="0"/>
              <a:t> </a:t>
            </a:r>
            <a:r>
              <a:rPr lang="de-DE" dirty="0" err="1"/>
              <a:t>view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problem</a:t>
            </a:r>
            <a:r>
              <a:rPr lang="de-DE" dirty="0"/>
              <a:t>),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selects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b="1" dirty="0" err="1"/>
              <a:t>memory</a:t>
            </a:r>
            <a:r>
              <a:rPr lang="de-DE" dirty="0"/>
              <a:t> a </a:t>
            </a:r>
            <a:r>
              <a:rPr lang="de-DE" b="1" dirty="0" err="1"/>
              <a:t>structure</a:t>
            </a:r>
            <a:r>
              <a:rPr lang="de-DE" dirty="0"/>
              <a:t> </a:t>
            </a:r>
            <a:r>
              <a:rPr lang="de-DE" dirty="0" err="1"/>
              <a:t>called</a:t>
            </a:r>
            <a:r>
              <a:rPr lang="de-DE" dirty="0"/>
              <a:t> a </a:t>
            </a:r>
            <a:r>
              <a:rPr lang="de-DE" b="1" dirty="0" err="1"/>
              <a:t>frame</a:t>
            </a:r>
            <a:r>
              <a:rPr lang="de-DE" dirty="0" smtClean="0"/>
              <a:t>. (…)“ (Marvin </a:t>
            </a:r>
            <a:r>
              <a:rPr lang="de-DE" dirty="0" err="1" smtClean="0"/>
              <a:t>Minsky</a:t>
            </a:r>
            <a:r>
              <a:rPr lang="de-DE" dirty="0" smtClean="0"/>
              <a:t>)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11/19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 , </a:t>
            </a:r>
            <a:r>
              <a:rPr lang="en-US" sz="1000" dirty="0"/>
              <a:t>Minsky, Marvin Lee (1980):</a:t>
            </a:r>
            <a:r>
              <a:rPr lang="de-DE" sz="1000" dirty="0" smtClean="0"/>
              <a:t>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420496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</a:t>
            </a:r>
            <a:r>
              <a:rPr lang="de-DE" sz="2000" b="1" dirty="0"/>
              <a:t>2.4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Frames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1988840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/>
              <a:t>Data-</a:t>
            </a:r>
            <a:r>
              <a:rPr lang="de-DE" dirty="0" err="1"/>
              <a:t>structure</a:t>
            </a:r>
            <a:endParaRPr lang="de-DE" dirty="0"/>
          </a:p>
          <a:p>
            <a:r>
              <a:rPr lang="de-DE" dirty="0" err="1"/>
              <a:t>Represents</a:t>
            </a:r>
            <a:r>
              <a:rPr lang="de-DE" dirty="0"/>
              <a:t> a </a:t>
            </a:r>
            <a:r>
              <a:rPr lang="de-DE" dirty="0" err="1"/>
              <a:t>stereotyped</a:t>
            </a:r>
            <a:r>
              <a:rPr lang="de-DE" dirty="0"/>
              <a:t> </a:t>
            </a:r>
            <a:r>
              <a:rPr lang="de-DE" dirty="0" err="1"/>
              <a:t>situation</a:t>
            </a:r>
            <a:endParaRPr lang="de-DE" dirty="0"/>
          </a:p>
          <a:p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attachments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additional </a:t>
            </a:r>
            <a:r>
              <a:rPr lang="de-DE" dirty="0" err="1"/>
              <a:t>information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12/19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646367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</a:t>
            </a:r>
            <a:r>
              <a:rPr lang="de-DE" sz="2000" b="1" dirty="0"/>
              <a:t>2.4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Frames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2564905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 smtClean="0"/>
              <a:t>Frames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Billiard</a:t>
            </a:r>
            <a:r>
              <a:rPr lang="de-DE" dirty="0" smtClean="0"/>
              <a:t> </a:t>
            </a:r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13/19</a:t>
            </a:r>
            <a:endParaRPr lang="en-US" sz="1600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2163" y="2200139"/>
            <a:ext cx="2026434" cy="366351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7512283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</a:t>
            </a:r>
            <a:r>
              <a:rPr lang="de-DE" sz="2000" b="1" dirty="0"/>
              <a:t>2.4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Frames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2564905"/>
            <a:ext cx="7704667" cy="329874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14/19</a:t>
            </a:r>
            <a:endParaRPr lang="en-US" sz="16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921" y="2200139"/>
            <a:ext cx="4284206" cy="358677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Andreas.(2016)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1433774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</a:t>
            </a:r>
            <a:r>
              <a:rPr lang="de-DE" sz="2000" b="1" dirty="0"/>
              <a:t>2.4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Frames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2564905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 smtClean="0"/>
              <a:t>Do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a </a:t>
            </a:r>
            <a:r>
              <a:rPr lang="de-DE" dirty="0" err="1" smtClean="0"/>
              <a:t>queue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8-Ball?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15/19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4285900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</a:t>
            </a:r>
            <a:r>
              <a:rPr lang="de-DE" sz="2000" b="1" dirty="0"/>
              <a:t>2.4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Frames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2.5 Scripts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719666" y="2558191"/>
            <a:ext cx="7704667" cy="3298744"/>
          </a:xfrm>
        </p:spPr>
        <p:txBody>
          <a:bodyPr>
            <a:normAutofit/>
          </a:bodyPr>
          <a:lstStyle/>
          <a:p>
            <a:pPr lvl="1"/>
            <a:r>
              <a:rPr lang="de-DE" dirty="0" err="1" smtClean="0"/>
              <a:t>Humans</a:t>
            </a:r>
            <a:r>
              <a:rPr lang="de-DE" dirty="0" smtClean="0"/>
              <a:t> </a:t>
            </a:r>
            <a:r>
              <a:rPr lang="de-DE" dirty="0" err="1" smtClean="0"/>
              <a:t>need</a:t>
            </a:r>
            <a:r>
              <a:rPr lang="de-DE" dirty="0" smtClean="0"/>
              <a:t> </a:t>
            </a:r>
            <a:r>
              <a:rPr lang="de-DE" dirty="0" err="1" smtClean="0"/>
              <a:t>favorites</a:t>
            </a:r>
            <a:r>
              <a:rPr lang="de-DE" dirty="0" smtClean="0"/>
              <a:t>:</a:t>
            </a:r>
          </a:p>
          <a:p>
            <a:pPr lvl="2"/>
            <a:r>
              <a:rPr lang="de-DE" dirty="0" smtClean="0"/>
              <a:t>„</a:t>
            </a:r>
            <a:r>
              <a:rPr lang="de-DE" dirty="0" err="1" smtClean="0"/>
              <a:t>Twenty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so </a:t>
            </a:r>
            <a:r>
              <a:rPr lang="de-DE" dirty="0" err="1" smtClean="0"/>
              <a:t>birds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perch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telephone</a:t>
            </a:r>
            <a:r>
              <a:rPr lang="de-DE" dirty="0" smtClean="0"/>
              <a:t> </a:t>
            </a:r>
            <a:r>
              <a:rPr lang="de-DE" dirty="0" err="1" smtClean="0"/>
              <a:t>wires</a:t>
            </a:r>
            <a:r>
              <a:rPr lang="de-DE" dirty="0" smtClean="0"/>
              <a:t> outside </a:t>
            </a:r>
            <a:r>
              <a:rPr lang="de-DE" dirty="0" err="1" smtClean="0"/>
              <a:t>my</a:t>
            </a:r>
            <a:r>
              <a:rPr lang="de-DE" dirty="0" smtClean="0"/>
              <a:t> </a:t>
            </a:r>
            <a:r>
              <a:rPr lang="de-DE" dirty="0" err="1" smtClean="0"/>
              <a:t>window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twitter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morning</a:t>
            </a:r>
            <a:r>
              <a:rPr lang="de-DE" dirty="0" smtClean="0"/>
              <a:t>.“ (</a:t>
            </a:r>
            <a:r>
              <a:rPr lang="en-US" dirty="0" smtClean="0"/>
              <a:t>Eleanor </a:t>
            </a:r>
            <a:r>
              <a:rPr lang="en-US" dirty="0" err="1" smtClean="0"/>
              <a:t>Rosch</a:t>
            </a:r>
            <a:r>
              <a:rPr lang="en-US" dirty="0" smtClean="0"/>
              <a:t>)</a:t>
            </a:r>
            <a:endParaRPr lang="de-DE" dirty="0" smtClean="0"/>
          </a:p>
          <a:p>
            <a:pPr lvl="2"/>
            <a:r>
              <a:rPr lang="de-DE" dirty="0" smtClean="0"/>
              <a:t>„A bowl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fruit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a </a:t>
            </a:r>
            <a:r>
              <a:rPr lang="de-DE" dirty="0" err="1" smtClean="0"/>
              <a:t>nice</a:t>
            </a:r>
            <a:r>
              <a:rPr lang="de-DE" dirty="0" smtClean="0"/>
              <a:t> </a:t>
            </a:r>
            <a:r>
              <a:rPr lang="de-DE" dirty="0" err="1" smtClean="0"/>
              <a:t>centre</a:t>
            </a:r>
            <a:r>
              <a:rPr lang="de-DE" dirty="0" smtClean="0"/>
              <a:t>-piece“ (</a:t>
            </a:r>
            <a:r>
              <a:rPr lang="en-US" dirty="0" smtClean="0"/>
              <a:t>Eleanor </a:t>
            </a:r>
            <a:r>
              <a:rPr lang="en-US" dirty="0" err="1" smtClean="0"/>
              <a:t>Rosch</a:t>
            </a:r>
            <a:r>
              <a:rPr lang="en-US" dirty="0" smtClean="0"/>
              <a:t>)</a:t>
            </a:r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16/19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 Baumert, Andreas. (2016), S. 28 – 45, In: </a:t>
            </a:r>
            <a:r>
              <a:rPr lang="en-US" sz="1000" dirty="0" err="1"/>
              <a:t>Rosch</a:t>
            </a:r>
            <a:r>
              <a:rPr lang="en-US" sz="1000" dirty="0" smtClean="0"/>
              <a:t>, Human Categorization, </a:t>
            </a:r>
            <a:r>
              <a:rPr lang="en-US" sz="1000" dirty="0"/>
              <a:t>S. 25.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489837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2.4 Frames </a:t>
            </a:r>
            <a:r>
              <a:rPr lang="de-DE" sz="2000" b="1" dirty="0"/>
              <a:t>2.5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2564905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 err="1"/>
              <a:t>Contain</a:t>
            </a:r>
            <a:r>
              <a:rPr lang="de-DE" dirty="0"/>
              <a:t> </a:t>
            </a:r>
            <a:r>
              <a:rPr lang="de-DE" dirty="0" err="1"/>
              <a:t>keywords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Short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concise</a:t>
            </a:r>
            <a:endParaRPr lang="de-DE" dirty="0"/>
          </a:p>
          <a:p>
            <a:r>
              <a:rPr lang="de-DE" dirty="0" err="1"/>
              <a:t>Necessary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understanding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speech</a:t>
            </a:r>
            <a:endParaRPr lang="de-DE" dirty="0"/>
          </a:p>
          <a:p>
            <a:r>
              <a:rPr lang="de-DE" dirty="0" err="1"/>
              <a:t>Programs</a:t>
            </a:r>
            <a:r>
              <a:rPr lang="de-DE" dirty="0"/>
              <a:t> </a:t>
            </a:r>
            <a:r>
              <a:rPr lang="de-DE" dirty="0" err="1"/>
              <a:t>help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verify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optimize</a:t>
            </a:r>
            <a:r>
              <a:rPr lang="de-DE" dirty="0"/>
              <a:t> </a:t>
            </a:r>
            <a:r>
              <a:rPr lang="de-DE" dirty="0" err="1"/>
              <a:t>scripts</a:t>
            </a:r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17/19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Andreas.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42484461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2133" y="370634"/>
            <a:ext cx="7704667" cy="1981200"/>
          </a:xfrm>
        </p:spPr>
        <p:txBody>
          <a:bodyPr/>
          <a:lstStyle/>
          <a:p>
            <a:pPr algn="l"/>
            <a:r>
              <a:rPr lang="de-DE" dirty="0" smtClean="0">
                <a:solidFill>
                  <a:schemeClr val="tx1"/>
                </a:solidFill>
              </a:rPr>
              <a:t>Table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contents</a:t>
            </a:r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82133" y="2351834"/>
            <a:ext cx="7704667" cy="333281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language</a:t>
            </a:r>
            <a:endParaRPr lang="de-DE" dirty="0"/>
          </a:p>
          <a:p>
            <a:pPr lvl="1"/>
            <a:r>
              <a:rPr lang="de-DE" dirty="0" smtClean="0"/>
              <a:t>Basic </a:t>
            </a:r>
            <a:r>
              <a:rPr lang="de-DE" dirty="0" err="1"/>
              <a:t>aspects</a:t>
            </a:r>
            <a:endParaRPr lang="de-DE" dirty="0"/>
          </a:p>
          <a:p>
            <a:pPr lvl="1"/>
            <a:r>
              <a:rPr lang="de-DE" dirty="0" err="1"/>
              <a:t>Measure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complexity</a:t>
            </a:r>
            <a:endParaRPr lang="de-DE" dirty="0"/>
          </a:p>
          <a:p>
            <a:pPr lvl="2"/>
            <a:r>
              <a:rPr lang="de-DE" dirty="0"/>
              <a:t>Flesch-Reading-Index</a:t>
            </a:r>
          </a:p>
          <a:p>
            <a:pPr lvl="1"/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a </a:t>
            </a:r>
            <a:r>
              <a:rPr lang="de-DE" dirty="0" err="1"/>
              <a:t>language</a:t>
            </a:r>
            <a:endParaRPr lang="de-DE" dirty="0"/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The </a:t>
            </a:r>
            <a:r>
              <a:rPr lang="de-DE" dirty="0" err="1"/>
              <a:t>semantic</a:t>
            </a:r>
            <a:r>
              <a:rPr lang="de-DE" dirty="0"/>
              <a:t> </a:t>
            </a:r>
            <a:r>
              <a:rPr lang="de-DE" dirty="0" err="1" smtClean="0"/>
              <a:t>memory</a:t>
            </a:r>
            <a:endParaRPr lang="de-DE" dirty="0" smtClean="0"/>
          </a:p>
          <a:p>
            <a:pPr lvl="1"/>
            <a:r>
              <a:rPr lang="de-DE" dirty="0" smtClean="0"/>
              <a:t>Model</a:t>
            </a:r>
            <a:endParaRPr lang="de-DE" dirty="0"/>
          </a:p>
          <a:p>
            <a:pPr lvl="1"/>
            <a:r>
              <a:rPr lang="de-DE" dirty="0" err="1"/>
              <a:t>Schemes</a:t>
            </a:r>
            <a:endParaRPr lang="de-DE" dirty="0"/>
          </a:p>
          <a:p>
            <a:pPr lvl="1"/>
            <a:r>
              <a:rPr lang="de-DE" dirty="0" err="1"/>
              <a:t>Semantic</a:t>
            </a:r>
            <a:r>
              <a:rPr lang="de-DE" dirty="0"/>
              <a:t> Networks</a:t>
            </a:r>
          </a:p>
          <a:p>
            <a:pPr lvl="1"/>
            <a:r>
              <a:rPr lang="de-DE" dirty="0"/>
              <a:t>Frames	</a:t>
            </a:r>
            <a:endParaRPr lang="de-DE" dirty="0" smtClean="0"/>
          </a:p>
          <a:p>
            <a:pPr lvl="1"/>
            <a:r>
              <a:rPr lang="de-DE" dirty="0" smtClean="0"/>
              <a:t>Scripts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D080-745F-4B37-A818-D20212BC07D9}" type="datetime1">
              <a:rPr lang="de-DE" smtClean="0"/>
              <a:t>08.05.2018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Yannick Schladt</a:t>
            </a:r>
            <a:endParaRPr lang="de-DE" dirty="0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884367" y="6287846"/>
            <a:ext cx="802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6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2.4 Frames </a:t>
            </a:r>
            <a:r>
              <a:rPr lang="de-DE" sz="2000" b="1" dirty="0"/>
              <a:t>2.5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2564905"/>
            <a:ext cx="7704667" cy="3298744"/>
          </a:xfrm>
        </p:spPr>
        <p:txBody>
          <a:bodyPr>
            <a:normAutofit fontScale="77500" lnSpcReduction="20000"/>
          </a:bodyPr>
          <a:lstStyle/>
          <a:p>
            <a:r>
              <a:rPr lang="de-DE" dirty="0"/>
              <a:t>Waiting </a:t>
            </a:r>
            <a:r>
              <a:rPr lang="de-DE" dirty="0" err="1"/>
              <a:t>for</a:t>
            </a:r>
            <a:r>
              <a:rPr lang="de-DE" dirty="0"/>
              <a:t> a </a:t>
            </a:r>
            <a:r>
              <a:rPr lang="de-DE" dirty="0" err="1"/>
              <a:t>decission</a:t>
            </a:r>
            <a:endParaRPr lang="de-DE" dirty="0"/>
          </a:p>
          <a:p>
            <a:pPr lvl="1"/>
            <a:r>
              <a:rPr lang="de-DE" dirty="0"/>
              <a:t>Hero </a:t>
            </a:r>
            <a:r>
              <a:rPr lang="de-DE" dirty="0" err="1"/>
              <a:t>with</a:t>
            </a:r>
            <a:r>
              <a:rPr lang="de-DE" dirty="0"/>
              <a:t> a </a:t>
            </a:r>
            <a:r>
              <a:rPr lang="de-DE" dirty="0" err="1" smtClean="0"/>
              <a:t>sword</a:t>
            </a:r>
            <a:endParaRPr lang="de-DE" dirty="0" smtClean="0"/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 err="1"/>
              <a:t>Jabberwocky</a:t>
            </a:r>
            <a:r>
              <a:rPr lang="de-DE" dirty="0"/>
              <a:t> </a:t>
            </a:r>
            <a:r>
              <a:rPr lang="de-DE" dirty="0" err="1"/>
              <a:t>appears</a:t>
            </a:r>
            <a:endParaRPr lang="de-DE" dirty="0"/>
          </a:p>
          <a:p>
            <a:pPr lvl="1"/>
            <a:r>
              <a:rPr lang="de-DE" dirty="0" err="1"/>
              <a:t>Spits</a:t>
            </a:r>
            <a:r>
              <a:rPr lang="de-DE" dirty="0"/>
              <a:t> </a:t>
            </a:r>
            <a:r>
              <a:rPr lang="de-DE" dirty="0" err="1"/>
              <a:t>fire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wants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 smtClean="0"/>
              <a:t>attack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/>
          </a:p>
          <a:p>
            <a:r>
              <a:rPr lang="de-DE" dirty="0"/>
              <a:t>Final </a:t>
            </a:r>
            <a:r>
              <a:rPr lang="de-DE" dirty="0" err="1"/>
              <a:t>combat</a:t>
            </a:r>
            <a:endParaRPr lang="de-DE" dirty="0"/>
          </a:p>
          <a:p>
            <a:pPr lvl="1"/>
            <a:r>
              <a:rPr lang="de-DE" dirty="0"/>
              <a:t>Hero </a:t>
            </a:r>
            <a:r>
              <a:rPr lang="de-DE" dirty="0" err="1"/>
              <a:t>beats</a:t>
            </a:r>
            <a:r>
              <a:rPr lang="de-DE" dirty="0"/>
              <a:t> </a:t>
            </a:r>
            <a:r>
              <a:rPr lang="de-DE" dirty="0" err="1"/>
              <a:t>Jabberwockys</a:t>
            </a:r>
            <a:r>
              <a:rPr lang="de-DE" dirty="0"/>
              <a:t> </a:t>
            </a:r>
            <a:r>
              <a:rPr lang="de-DE" dirty="0" err="1" smtClean="0"/>
              <a:t>head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endParaRPr lang="de-DE" dirty="0" smtClean="0"/>
          </a:p>
          <a:p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18/19</a:t>
            </a:r>
            <a:endParaRPr lang="en-US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Andreas.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793" y="2300261"/>
            <a:ext cx="2695575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2846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 2.4 Frames </a:t>
            </a:r>
            <a:r>
              <a:rPr lang="de-DE" sz="2000" b="1" dirty="0"/>
              <a:t>2.5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97326" y="2204864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 err="1" smtClean="0"/>
              <a:t>Contain</a:t>
            </a:r>
            <a:r>
              <a:rPr lang="de-DE" dirty="0" smtClean="0"/>
              <a:t> a </a:t>
            </a:r>
            <a:r>
              <a:rPr lang="de-DE" dirty="0" err="1" smtClean="0"/>
              <a:t>typical</a:t>
            </a:r>
            <a:r>
              <a:rPr lang="de-DE" dirty="0" smtClean="0"/>
              <a:t> </a:t>
            </a:r>
            <a:r>
              <a:rPr lang="de-DE" dirty="0" err="1" smtClean="0"/>
              <a:t>sequence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actions</a:t>
            </a:r>
            <a:endParaRPr lang="de-DE" dirty="0"/>
          </a:p>
          <a:p>
            <a:pPr lvl="1"/>
            <a:r>
              <a:rPr lang="de-DE" dirty="0" err="1"/>
              <a:t>Requirements</a:t>
            </a:r>
            <a:endParaRPr lang="de-DE" dirty="0"/>
          </a:p>
          <a:p>
            <a:pPr lvl="1"/>
            <a:r>
              <a:rPr lang="de-DE" dirty="0" err="1"/>
              <a:t>Preconditions</a:t>
            </a:r>
            <a:r>
              <a:rPr lang="de-DE" dirty="0"/>
              <a:t> </a:t>
            </a:r>
          </a:p>
          <a:p>
            <a:pPr lvl="1"/>
            <a:r>
              <a:rPr lang="de-DE" dirty="0"/>
              <a:t>Actions</a:t>
            </a:r>
          </a:p>
          <a:p>
            <a:pPr lvl="1"/>
            <a:r>
              <a:rPr lang="de-DE" dirty="0" err="1"/>
              <a:t>Results</a:t>
            </a:r>
            <a:endParaRPr lang="de-DE" dirty="0"/>
          </a:p>
          <a:p>
            <a:r>
              <a:rPr lang="de-DE" dirty="0" err="1"/>
              <a:t>Giving</a:t>
            </a:r>
            <a:r>
              <a:rPr lang="de-DE" dirty="0"/>
              <a:t> </a:t>
            </a:r>
            <a:r>
              <a:rPr lang="de-DE" dirty="0" err="1"/>
              <a:t>rules</a:t>
            </a:r>
            <a:r>
              <a:rPr lang="de-DE" dirty="0"/>
              <a:t> </a:t>
            </a:r>
          </a:p>
          <a:p>
            <a:r>
              <a:rPr lang="de-DE" dirty="0" smtClean="0"/>
              <a:t>A Base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helps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receive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19/19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Andreas.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696631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2133" y="681244"/>
            <a:ext cx="7704667" cy="19812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82132" y="1671844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dirty="0" err="1" smtClean="0">
                <a:solidFill>
                  <a:srgbClr val="002060"/>
                </a:solidFill>
              </a:rPr>
              <a:t>Thank</a:t>
            </a:r>
            <a:r>
              <a:rPr lang="de-DE" sz="4800" dirty="0" smtClean="0">
                <a:solidFill>
                  <a:srgbClr val="002060"/>
                </a:solidFill>
              </a:rPr>
              <a:t> </a:t>
            </a:r>
            <a:r>
              <a:rPr lang="de-DE" sz="4800" dirty="0" err="1" smtClean="0">
                <a:solidFill>
                  <a:srgbClr val="002060"/>
                </a:solidFill>
              </a:rPr>
              <a:t>you</a:t>
            </a:r>
            <a:r>
              <a:rPr lang="de-DE" sz="4800" dirty="0" smtClean="0">
                <a:solidFill>
                  <a:srgbClr val="002060"/>
                </a:solidFill>
              </a:rPr>
              <a:t> </a:t>
            </a:r>
            <a:r>
              <a:rPr lang="de-DE" sz="4800" dirty="0" err="1" smtClean="0">
                <a:solidFill>
                  <a:srgbClr val="002060"/>
                </a:solidFill>
              </a:rPr>
              <a:t>for</a:t>
            </a:r>
            <a:r>
              <a:rPr lang="de-DE" sz="4800" dirty="0" smtClean="0">
                <a:solidFill>
                  <a:srgbClr val="002060"/>
                </a:solidFill>
              </a:rPr>
              <a:t> </a:t>
            </a:r>
            <a:r>
              <a:rPr lang="de-DE" sz="4800" dirty="0" err="1" smtClean="0">
                <a:solidFill>
                  <a:srgbClr val="002060"/>
                </a:solidFill>
              </a:rPr>
              <a:t>your</a:t>
            </a:r>
            <a:r>
              <a:rPr lang="de-DE" sz="4800" dirty="0" smtClean="0">
                <a:solidFill>
                  <a:srgbClr val="002060"/>
                </a:solidFill>
              </a:rPr>
              <a:t> </a:t>
            </a:r>
            <a:r>
              <a:rPr lang="de-DE" sz="4800" dirty="0" err="1" smtClean="0">
                <a:solidFill>
                  <a:srgbClr val="002060"/>
                </a:solidFill>
              </a:rPr>
              <a:t>attention</a:t>
            </a:r>
            <a:r>
              <a:rPr lang="de-DE" sz="4800" dirty="0" smtClean="0">
                <a:solidFill>
                  <a:srgbClr val="002060"/>
                </a:solidFill>
              </a:rPr>
              <a:t>! </a:t>
            </a:r>
            <a:endParaRPr lang="de-DE" sz="4800" dirty="0">
              <a:solidFill>
                <a:srgbClr val="002060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416E80C-0D9E-4D6F-9243-3A985A4BDE84}" type="datetime1">
              <a:rPr lang="de-DE" smtClean="0"/>
              <a:pPr algn="ctr"/>
              <a:t>08.05.2018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127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457201"/>
            <a:ext cx="7704667" cy="1981200"/>
          </a:xfrm>
        </p:spPr>
        <p:txBody>
          <a:bodyPr/>
          <a:lstStyle/>
          <a:p>
            <a:r>
              <a:rPr lang="de-DE" dirty="0" err="1"/>
              <a:t>S</a:t>
            </a:r>
            <a:r>
              <a:rPr lang="de-DE" dirty="0" err="1" smtClean="0"/>
              <a:t>ources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07326" y="2780928"/>
            <a:ext cx="7704667" cy="36300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/>
              <a:t>Baumert, Andreas. (2016</a:t>
            </a:r>
            <a:r>
              <a:rPr lang="de-DE" dirty="0"/>
              <a:t>). </a:t>
            </a:r>
            <a:r>
              <a:rPr lang="de-DE" i="1" dirty="0"/>
              <a:t>Leichte Sprache – Einfache Sprache</a:t>
            </a:r>
            <a:r>
              <a:rPr lang="de-DE" dirty="0"/>
              <a:t>. Abgerufen am </a:t>
            </a:r>
            <a:r>
              <a:rPr lang="de-DE" dirty="0" smtClean="0"/>
              <a:t>6. Mai 2018</a:t>
            </a:r>
            <a:r>
              <a:rPr lang="de-DE" dirty="0"/>
              <a:t>, von https://</a:t>
            </a:r>
            <a:r>
              <a:rPr lang="de-DE" dirty="0" smtClean="0"/>
              <a:t>d-nb.info/1097572382/34. S. 28-45. </a:t>
            </a:r>
          </a:p>
          <a:p>
            <a:pPr marL="0" indent="0">
              <a:buNone/>
            </a:pPr>
            <a:r>
              <a:rPr lang="de-DE" dirty="0" smtClean="0"/>
              <a:t>Universität Bremen. (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r>
              <a:rPr lang="de-DE" dirty="0" smtClean="0"/>
              <a:t>). </a:t>
            </a:r>
            <a:r>
              <a:rPr lang="de-DE" i="1" dirty="0" smtClean="0"/>
              <a:t>Phonetik und Phonologie</a:t>
            </a:r>
            <a:r>
              <a:rPr lang="de-DE" dirty="0" smtClean="0"/>
              <a:t>. Abgerufen am 6. Mai 2018, </a:t>
            </a:r>
            <a:r>
              <a:rPr lang="de-DE" dirty="0"/>
              <a:t>von http://</a:t>
            </a:r>
            <a:r>
              <a:rPr lang="de-DE" dirty="0" smtClean="0"/>
              <a:t>www.fb10.uni-bremen.de/khwagner/phonetik/kapitel1.aspx</a:t>
            </a:r>
          </a:p>
          <a:p>
            <a:pPr marL="0" indent="0">
              <a:buNone/>
            </a:pPr>
            <a:r>
              <a:rPr lang="de-DE" dirty="0" err="1"/>
              <a:t>Ryte</a:t>
            </a:r>
            <a:r>
              <a:rPr lang="de-DE" dirty="0"/>
              <a:t> GmbH. </a:t>
            </a:r>
            <a:r>
              <a:rPr lang="de-DE" dirty="0" smtClean="0"/>
              <a:t>(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date</a:t>
            </a:r>
            <a:r>
              <a:rPr lang="de-DE" dirty="0" smtClean="0"/>
              <a:t>). </a:t>
            </a:r>
            <a:r>
              <a:rPr lang="de-DE" i="1" dirty="0" smtClean="0"/>
              <a:t>Flesch-Reading-</a:t>
            </a:r>
            <a:r>
              <a:rPr lang="de-DE" i="1" dirty="0" err="1" smtClean="0"/>
              <a:t>Ease</a:t>
            </a:r>
            <a:r>
              <a:rPr lang="de-DE" dirty="0" smtClean="0"/>
              <a:t>. </a:t>
            </a:r>
            <a:r>
              <a:rPr lang="de-DE" dirty="0"/>
              <a:t>Abgerufen am 6. </a:t>
            </a:r>
            <a:r>
              <a:rPr lang="de-DE" dirty="0" smtClean="0"/>
              <a:t>Mai </a:t>
            </a:r>
            <a:r>
              <a:rPr lang="de-DE" dirty="0"/>
              <a:t>2018, von https://de.ryte.com/wiki/Flesch-Reading-Ease. 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Caroll, Lewis (1871). </a:t>
            </a:r>
            <a:r>
              <a:rPr lang="de-DE" i="1" dirty="0" err="1" smtClean="0"/>
              <a:t>Jabberwocky</a:t>
            </a:r>
            <a:r>
              <a:rPr lang="de-DE" i="1" dirty="0" smtClean="0"/>
              <a:t>. </a:t>
            </a:r>
            <a:r>
              <a:rPr lang="de-DE" dirty="0" smtClean="0"/>
              <a:t>Abgerufen am 6. Mai 2018</a:t>
            </a:r>
            <a:r>
              <a:rPr lang="de-DE" dirty="0"/>
              <a:t>, von https://</a:t>
            </a:r>
            <a:r>
              <a:rPr lang="de-DE" dirty="0" smtClean="0"/>
              <a:t>www.poetryfoundation.org/poems/42916/jabberwocky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Head, Henry (1920): Studies in Neurology. 2 </a:t>
            </a:r>
            <a:r>
              <a:rPr lang="en-US" dirty="0" err="1"/>
              <a:t>Bände</a:t>
            </a:r>
            <a:r>
              <a:rPr lang="en-US" dirty="0"/>
              <a:t>. London: Oxford University Press (2).https://archive.org/details/studiesinneurolo02headiala 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416E80C-0D9E-4D6F-9243-3A985A4BDE84}" type="datetime1">
              <a:rPr lang="de-DE" smtClean="0"/>
              <a:pPr algn="ctr"/>
              <a:t>08.05.2018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10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457201"/>
            <a:ext cx="7704667" cy="1981200"/>
          </a:xfrm>
        </p:spPr>
        <p:txBody>
          <a:bodyPr/>
          <a:lstStyle/>
          <a:p>
            <a:r>
              <a:rPr lang="de-DE" dirty="0" err="1"/>
              <a:t>S</a:t>
            </a:r>
            <a:r>
              <a:rPr lang="de-DE" dirty="0" err="1" smtClean="0"/>
              <a:t>ources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35689" y="2132856"/>
            <a:ext cx="7704667" cy="36300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Quillian</a:t>
            </a:r>
            <a:r>
              <a:rPr lang="en-US" dirty="0"/>
              <a:t>, M. Ross (1980): Semantic Memory. In: Marvin Lee Minsky (Hg.): Semantic information processing. 3. </a:t>
            </a:r>
            <a:r>
              <a:rPr lang="en-US" dirty="0" err="1"/>
              <a:t>Aufl</a:t>
            </a:r>
            <a:r>
              <a:rPr lang="en-US" dirty="0"/>
              <a:t>. London: The MIT Press, S. 227–270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Rosch</a:t>
            </a:r>
            <a:r>
              <a:rPr lang="en-US" dirty="0"/>
              <a:t>, Eleanor (1977): Human Categorization. In: Neil Warren (Hg.): Advances in Cross-Cultural Psychology, Bd. 1. London: Academic Press, S. 1–48.</a:t>
            </a:r>
            <a:endParaRPr lang="de-DE" dirty="0"/>
          </a:p>
          <a:p>
            <a:pPr marL="0" indent="0">
              <a:buNone/>
            </a:pPr>
            <a:r>
              <a:rPr lang="en-US" dirty="0"/>
              <a:t>Minsky, Marvin Lee (1980): A Framework for Representing Knowledge. In: Dieter </a:t>
            </a:r>
            <a:r>
              <a:rPr lang="en-US" dirty="0" err="1"/>
              <a:t>Metzing</a:t>
            </a:r>
            <a:r>
              <a:rPr lang="en-US" dirty="0"/>
              <a:t> (Hg.): Frame conceptions and text understanding. Berlin: de </a:t>
            </a:r>
            <a:r>
              <a:rPr lang="en-US" dirty="0" err="1"/>
              <a:t>Gruyter</a:t>
            </a:r>
            <a:r>
              <a:rPr lang="en-US" dirty="0"/>
              <a:t> (Research in text theory, 5), S. 1–25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Smith, Charles (2015</a:t>
            </a:r>
            <a:r>
              <a:rPr lang="en-US" dirty="0"/>
              <a:t>): Courtesy of </a:t>
            </a:r>
            <a:r>
              <a:rPr lang="en-US" dirty="0" err="1"/>
              <a:t>Wellcome</a:t>
            </a:r>
            <a:r>
              <a:rPr lang="en-US" dirty="0"/>
              <a:t> Library, no. 45178i. http://www.thedifferentialdx.com/native-american-history-a-tale-of-medicine/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6416E80C-0D9E-4D6F-9243-3A985A4BDE84}" type="datetime1">
              <a:rPr lang="de-DE" smtClean="0"/>
              <a:pPr algn="ctr"/>
              <a:t>08.05.2018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814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631604"/>
            <a:ext cx="7704667" cy="2077316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1</a:t>
            </a:r>
            <a:r>
              <a:rPr lang="de-DE" b="1" dirty="0" smtClean="0"/>
              <a:t> </a:t>
            </a:r>
            <a:r>
              <a:rPr lang="de-DE" dirty="0" smtClean="0"/>
              <a:t>Complexity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language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2000" b="1" dirty="0" smtClean="0"/>
              <a:t>1.1 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</a:rPr>
              <a:t>Basic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aspects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1.2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Measure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language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complexity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1.3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Reqiurements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understand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language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de-DE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86543" y="2276872"/>
            <a:ext cx="7704667" cy="3332816"/>
          </a:xfrm>
        </p:spPr>
        <p:txBody>
          <a:bodyPr>
            <a:normAutofit fontScale="85000" lnSpcReduction="10000"/>
          </a:bodyPr>
          <a:lstStyle/>
          <a:p>
            <a:r>
              <a:rPr lang="de-DE" dirty="0"/>
              <a:t>Phonology (</a:t>
            </a:r>
            <a:r>
              <a:rPr lang="de-DE" dirty="0" err="1"/>
              <a:t>Greece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„</a:t>
            </a:r>
            <a:r>
              <a:rPr lang="de-DE" dirty="0" err="1"/>
              <a:t>voice</a:t>
            </a:r>
            <a:r>
              <a:rPr lang="de-DE" dirty="0"/>
              <a:t>, </a:t>
            </a:r>
            <a:r>
              <a:rPr lang="de-DE" dirty="0" err="1"/>
              <a:t>loud</a:t>
            </a:r>
            <a:r>
              <a:rPr lang="de-DE" dirty="0"/>
              <a:t>“)</a:t>
            </a:r>
          </a:p>
          <a:p>
            <a:pPr lvl="1"/>
            <a:r>
              <a:rPr lang="de-DE" dirty="0"/>
              <a:t>The usage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sounds</a:t>
            </a:r>
            <a:r>
              <a:rPr lang="de-DE" dirty="0"/>
              <a:t> in </a:t>
            </a:r>
            <a:r>
              <a:rPr lang="de-DE" dirty="0" err="1"/>
              <a:t>languages</a:t>
            </a:r>
            <a:endParaRPr lang="de-DE" dirty="0"/>
          </a:p>
          <a:p>
            <a:pPr lvl="1"/>
            <a:r>
              <a:rPr lang="de-DE" dirty="0"/>
              <a:t>Encoding </a:t>
            </a:r>
            <a:r>
              <a:rPr lang="de-DE" dirty="0" err="1"/>
              <a:t>loud</a:t>
            </a:r>
            <a:r>
              <a:rPr lang="de-DE" dirty="0"/>
              <a:t> </a:t>
            </a:r>
            <a:r>
              <a:rPr lang="de-DE" dirty="0" err="1"/>
              <a:t>systems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languages</a:t>
            </a:r>
            <a:endParaRPr lang="de-DE" dirty="0"/>
          </a:p>
          <a:p>
            <a:r>
              <a:rPr lang="de-DE" dirty="0"/>
              <a:t>Morphology</a:t>
            </a:r>
          </a:p>
          <a:p>
            <a:pPr lvl="1"/>
            <a:r>
              <a:rPr lang="de-DE" dirty="0"/>
              <a:t>Analysing construction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its</a:t>
            </a:r>
            <a:r>
              <a:rPr lang="de-DE" dirty="0"/>
              <a:t> </a:t>
            </a:r>
            <a:r>
              <a:rPr lang="de-DE" dirty="0" err="1"/>
              <a:t>changes</a:t>
            </a:r>
            <a:r>
              <a:rPr lang="de-DE" dirty="0"/>
              <a:t> in different </a:t>
            </a:r>
            <a:r>
              <a:rPr lang="de-DE" dirty="0" err="1"/>
              <a:t>contexts</a:t>
            </a:r>
            <a:endParaRPr lang="de-DE" dirty="0"/>
          </a:p>
          <a:p>
            <a:r>
              <a:rPr lang="de-DE" dirty="0"/>
              <a:t>Syntax</a:t>
            </a:r>
          </a:p>
          <a:p>
            <a:pPr lvl="1"/>
            <a:r>
              <a:rPr lang="de-DE" dirty="0"/>
              <a:t>Studies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structure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sentences</a:t>
            </a:r>
            <a:endParaRPr lang="de-DE" dirty="0"/>
          </a:p>
          <a:p>
            <a:r>
              <a:rPr lang="de-DE" dirty="0" err="1" smtClean="0"/>
              <a:t>Semantic</a:t>
            </a:r>
            <a:endParaRPr lang="de-DE" dirty="0"/>
          </a:p>
          <a:p>
            <a:pPr lvl="1"/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meanings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words</a:t>
            </a:r>
            <a:r>
              <a:rPr lang="de-DE" dirty="0"/>
              <a:t> / </a:t>
            </a:r>
            <a:r>
              <a:rPr lang="de-DE" dirty="0" err="1" smtClean="0"/>
              <a:t>expressions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38028-CAD5-45CC-A0CE-EE9291549D16}" type="datetime1">
              <a:rPr lang="de-DE" smtClean="0"/>
              <a:t>08.05.2018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Andreas. (</a:t>
            </a:r>
            <a:r>
              <a:rPr lang="de-DE" sz="1000" dirty="0" smtClean="0"/>
              <a:t>2016); Universität Bremen (</a:t>
            </a:r>
            <a:r>
              <a:rPr lang="de-DE" sz="1000" dirty="0" err="1" smtClean="0"/>
              <a:t>no</a:t>
            </a:r>
            <a:r>
              <a:rPr lang="de-DE" sz="1000" dirty="0" smtClean="0"/>
              <a:t> </a:t>
            </a:r>
            <a:r>
              <a:rPr lang="de-DE" sz="1000" dirty="0" err="1" smtClean="0"/>
              <a:t>date</a:t>
            </a:r>
            <a:r>
              <a:rPr lang="de-DE" sz="1000" dirty="0" smtClean="0"/>
              <a:t>) </a:t>
            </a:r>
            <a:endParaRPr lang="de-DE" sz="10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6842" cy="464216"/>
          </a:xfrm>
        </p:spPr>
        <p:txBody>
          <a:bodyPr/>
          <a:lstStyle/>
          <a:p>
            <a:r>
              <a:rPr lang="en-US" sz="1600" dirty="0" smtClean="0"/>
              <a:t>1/19</a:t>
            </a:r>
            <a:endParaRPr lang="en-US" sz="16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0"/>
            <a:ext cx="7704667" cy="2209427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1</a:t>
            </a:r>
            <a:r>
              <a:rPr lang="de-DE" dirty="0" smtClean="0"/>
              <a:t> Complexity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language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.1 Basic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aspects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b="1" dirty="0" smtClean="0"/>
              <a:t>1.2 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Measure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language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complexity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1.3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Reqiurements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understand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a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language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de-DE" sz="20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2134" y="2564904"/>
            <a:ext cx="7704667" cy="3332816"/>
          </a:xfrm>
        </p:spPr>
        <p:txBody>
          <a:bodyPr/>
          <a:lstStyle/>
          <a:p>
            <a:r>
              <a:rPr lang="de-DE" dirty="0"/>
              <a:t>Content </a:t>
            </a:r>
            <a:r>
              <a:rPr lang="de-DE" dirty="0" err="1"/>
              <a:t>words</a:t>
            </a:r>
            <a:r>
              <a:rPr lang="de-DE" dirty="0"/>
              <a:t> vs. </a:t>
            </a:r>
            <a:r>
              <a:rPr lang="de-DE" dirty="0" err="1"/>
              <a:t>function</a:t>
            </a:r>
            <a:r>
              <a:rPr lang="de-DE" dirty="0"/>
              <a:t> </a:t>
            </a:r>
            <a:r>
              <a:rPr lang="de-DE" dirty="0" err="1" smtClean="0"/>
              <a:t>words</a:t>
            </a:r>
            <a:endParaRPr lang="de-DE" dirty="0"/>
          </a:p>
          <a:p>
            <a:r>
              <a:rPr lang="de-DE" dirty="0"/>
              <a:t>„The </a:t>
            </a:r>
            <a:r>
              <a:rPr lang="de-DE" dirty="0" err="1"/>
              <a:t>higher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percentage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functionwords</a:t>
            </a:r>
            <a:r>
              <a:rPr lang="de-DE" dirty="0"/>
              <a:t> in a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easier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understand</a:t>
            </a:r>
            <a:r>
              <a:rPr lang="de-DE" dirty="0"/>
              <a:t> it.“(Helmut Meier</a:t>
            </a:r>
            <a:r>
              <a:rPr lang="de-DE" dirty="0" smtClean="0"/>
              <a:t>)</a:t>
            </a:r>
          </a:p>
          <a:p>
            <a:endParaRPr lang="de-DE" dirty="0"/>
          </a:p>
          <a:p>
            <a:r>
              <a:rPr lang="de-DE" dirty="0" smtClean="0"/>
              <a:t>Flesch-Reading-</a:t>
            </a:r>
            <a:r>
              <a:rPr lang="de-DE" dirty="0" err="1" smtClean="0"/>
              <a:t>Ease</a:t>
            </a:r>
            <a:endParaRPr lang="de-DE" dirty="0" smtClean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2/19</a:t>
            </a:r>
            <a:endParaRPr lang="en-US" sz="16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319" y="4774331"/>
            <a:ext cx="6542194" cy="654219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(2016</a:t>
            </a:r>
            <a:r>
              <a:rPr lang="de-DE" sz="1000" dirty="0" smtClean="0"/>
              <a:t>); </a:t>
            </a:r>
            <a:r>
              <a:rPr lang="de-DE" sz="1000" dirty="0" err="1" smtClean="0"/>
              <a:t>Ryte</a:t>
            </a:r>
            <a:r>
              <a:rPr lang="de-DE" sz="1000" dirty="0" smtClean="0"/>
              <a:t> GmbH</a:t>
            </a:r>
            <a:r>
              <a:rPr lang="de-DE" sz="1000" dirty="0"/>
              <a:t> </a:t>
            </a:r>
            <a:r>
              <a:rPr lang="de-DE" sz="1000" dirty="0" smtClean="0"/>
              <a:t>(</a:t>
            </a:r>
            <a:r>
              <a:rPr lang="de-DE" sz="1000" dirty="0" err="1" smtClean="0"/>
              <a:t>no</a:t>
            </a:r>
            <a:r>
              <a:rPr lang="de-DE" sz="1000" dirty="0" smtClean="0"/>
              <a:t> </a:t>
            </a:r>
            <a:r>
              <a:rPr lang="de-DE" sz="1000" dirty="0" err="1"/>
              <a:t>date</a:t>
            </a:r>
            <a:r>
              <a:rPr lang="de-DE" sz="1000" dirty="0" smtClean="0"/>
              <a:t>) </a:t>
            </a:r>
            <a:endParaRPr lang="de-DE" sz="10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0"/>
            <a:ext cx="7704667" cy="2209427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>1</a:t>
            </a:r>
            <a:r>
              <a:rPr lang="de-DE" dirty="0" smtClean="0"/>
              <a:t> Complexity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language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.1 Basic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aspects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1.2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Measure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language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complexity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b="1" dirty="0"/>
              <a:t>1.3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Reqiurements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to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understand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</a:rPr>
              <a:t> a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language</a:t>
            </a:r>
            <a:r>
              <a:rPr lang="de-DE" sz="2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2134" y="2564904"/>
            <a:ext cx="7704667" cy="3332816"/>
          </a:xfrm>
        </p:spPr>
        <p:txBody>
          <a:bodyPr/>
          <a:lstStyle/>
          <a:p>
            <a:r>
              <a:rPr lang="de-DE" dirty="0" err="1"/>
              <a:t>Cognitive</a:t>
            </a:r>
            <a:r>
              <a:rPr lang="de-DE" dirty="0"/>
              <a:t> </a:t>
            </a:r>
            <a:r>
              <a:rPr lang="de-DE" dirty="0" err="1"/>
              <a:t>competences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capacity</a:t>
            </a:r>
            <a:r>
              <a:rPr lang="de-DE" dirty="0"/>
              <a:t> </a:t>
            </a:r>
          </a:p>
          <a:p>
            <a:r>
              <a:rPr lang="de-DE" dirty="0" smtClean="0"/>
              <a:t>Understanding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senses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grammar</a:t>
            </a:r>
            <a:endParaRPr lang="de-DE" dirty="0"/>
          </a:p>
          <a:p>
            <a:r>
              <a:rPr lang="de-DE" dirty="0" err="1" smtClean="0"/>
              <a:t>Ability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Categorise</a:t>
            </a:r>
            <a:r>
              <a:rPr lang="de-DE" dirty="0" smtClean="0"/>
              <a:t> </a:t>
            </a:r>
            <a:r>
              <a:rPr lang="de-DE" dirty="0" err="1"/>
              <a:t>words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sentences</a:t>
            </a:r>
            <a:endParaRPr lang="de-DE" dirty="0"/>
          </a:p>
          <a:p>
            <a:r>
              <a:rPr lang="de-DE" dirty="0" err="1"/>
              <a:t>Attentiveness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 smtClean="0"/>
              <a:t>endurance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3/19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2097938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b="1" dirty="0"/>
              <a:t>2.1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Model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2.2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2.3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2.4 Frames 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2134" y="2564904"/>
            <a:ext cx="7704667" cy="3332816"/>
          </a:xfrm>
        </p:spPr>
        <p:txBody>
          <a:bodyPr/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4/19</a:t>
            </a:r>
            <a:endParaRPr lang="en-US" sz="1600" dirty="0"/>
          </a:p>
        </p:txBody>
      </p:sp>
      <p:sp>
        <p:nvSpPr>
          <p:cNvPr id="10" name="Textfeld 9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</a:t>
            </a:r>
            <a:r>
              <a:rPr lang="de-DE" sz="1000" dirty="0"/>
              <a:t> Baumert, Andreas (2016</a:t>
            </a:r>
            <a:r>
              <a:rPr lang="de-DE" sz="1000" dirty="0" smtClean="0"/>
              <a:t>), Caroll</a:t>
            </a:r>
            <a:r>
              <a:rPr lang="de-DE" sz="1000" dirty="0" smtClean="0"/>
              <a:t>, Lewis (1871)</a:t>
            </a:r>
            <a:endParaRPr lang="de-DE" sz="1000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4212" y="2260352"/>
            <a:ext cx="2695575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05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b="1" dirty="0" smtClean="0"/>
              <a:t>2.1 </a:t>
            </a:r>
            <a:r>
              <a:rPr lang="de-DE" sz="2000" b="1" dirty="0" smtClean="0">
                <a:solidFill>
                  <a:schemeClr val="accent1">
                    <a:lumMod val="50000"/>
                  </a:schemeClr>
                </a:solidFill>
              </a:rPr>
              <a:t>Model 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2.2 </a:t>
            </a:r>
            <a:r>
              <a:rPr lang="de-DE" sz="2000" dirty="0" err="1" smtClean="0">
                <a:solidFill>
                  <a:schemeClr val="bg1">
                    <a:lumMod val="50000"/>
                  </a:schemeClr>
                </a:solidFill>
              </a:rPr>
              <a:t>Schemes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2.3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2.4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Frames 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2134" y="2564904"/>
            <a:ext cx="7704667" cy="3332816"/>
          </a:xfrm>
        </p:spPr>
        <p:txBody>
          <a:bodyPr/>
          <a:lstStyle/>
          <a:p>
            <a:r>
              <a:rPr lang="de-DE" dirty="0" smtClean="0"/>
              <a:t>A human </a:t>
            </a:r>
            <a:r>
              <a:rPr lang="de-DE" dirty="0" err="1" smtClean="0"/>
              <a:t>ability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understand</a:t>
            </a:r>
            <a:r>
              <a:rPr lang="de-DE" dirty="0" smtClean="0"/>
              <a:t> </a:t>
            </a:r>
            <a:r>
              <a:rPr lang="de-DE" dirty="0" err="1" smtClean="0"/>
              <a:t>texts</a:t>
            </a:r>
            <a:endParaRPr lang="de-DE" dirty="0" smtClean="0"/>
          </a:p>
          <a:p>
            <a:r>
              <a:rPr lang="de-DE" dirty="0" err="1" smtClean="0"/>
              <a:t>Requires</a:t>
            </a:r>
            <a:r>
              <a:rPr lang="de-DE" dirty="0" smtClean="0"/>
              <a:t> </a:t>
            </a:r>
            <a:r>
              <a:rPr lang="de-DE" dirty="0" err="1" smtClean="0"/>
              <a:t>factual</a:t>
            </a:r>
            <a:r>
              <a:rPr lang="de-DE" dirty="0" smtClean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conceptual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world</a:t>
            </a:r>
            <a:endParaRPr lang="de-DE" dirty="0" smtClean="0"/>
          </a:p>
          <a:p>
            <a:r>
              <a:rPr lang="de-DE" dirty="0" smtClean="0"/>
              <a:t>A </a:t>
            </a:r>
            <a:r>
              <a:rPr lang="de-DE" dirty="0" err="1" smtClean="0"/>
              <a:t>way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understand</a:t>
            </a:r>
            <a:r>
              <a:rPr lang="de-DE" dirty="0" smtClean="0"/>
              <a:t> / </a:t>
            </a:r>
            <a:r>
              <a:rPr lang="de-DE" dirty="0" err="1" smtClean="0"/>
              <a:t>learn</a:t>
            </a:r>
            <a:endParaRPr lang="de-DE" dirty="0"/>
          </a:p>
          <a:p>
            <a:pPr lvl="1"/>
            <a:r>
              <a:rPr lang="de-DE" dirty="0" err="1" smtClean="0"/>
              <a:t>Schemes</a:t>
            </a:r>
            <a:r>
              <a:rPr lang="de-DE" dirty="0" smtClean="0"/>
              <a:t> -&gt; Networking -&gt; Frames -&gt; Scripts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5/19</a:t>
            </a:r>
            <a:endParaRPr lang="en-US" sz="1600" dirty="0"/>
          </a:p>
        </p:txBody>
      </p:sp>
      <p:sp>
        <p:nvSpPr>
          <p:cNvPr id="9" name="Textfeld 8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2972777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</a:t>
            </a:r>
            <a:r>
              <a:rPr lang="de-DE" sz="2000" b="1" dirty="0"/>
              <a:t>2.2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chemes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2.3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2.4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Frames 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2564905"/>
            <a:ext cx="7704667" cy="3298744"/>
          </a:xfrm>
        </p:spPr>
        <p:txBody>
          <a:bodyPr>
            <a:normAutofit/>
          </a:bodyPr>
          <a:lstStyle/>
          <a:p>
            <a:r>
              <a:rPr lang="de-DE" dirty="0" err="1" smtClean="0"/>
              <a:t>Organized</a:t>
            </a:r>
            <a:r>
              <a:rPr lang="de-DE" dirty="0" smtClean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structured</a:t>
            </a:r>
            <a:r>
              <a:rPr lang="de-DE" dirty="0"/>
              <a:t> </a:t>
            </a:r>
            <a:r>
              <a:rPr lang="de-DE" dirty="0" err="1" smtClean="0"/>
              <a:t>environment</a:t>
            </a:r>
            <a:endParaRPr lang="de-DE" dirty="0" smtClean="0"/>
          </a:p>
          <a:p>
            <a:r>
              <a:rPr lang="de-DE" dirty="0" err="1"/>
              <a:t>Representing</a:t>
            </a:r>
            <a:r>
              <a:rPr lang="de-DE" dirty="0"/>
              <a:t> </a:t>
            </a:r>
            <a:r>
              <a:rPr lang="de-DE" dirty="0" err="1"/>
              <a:t>knowledge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 smtClean="0"/>
              <a:t>reality</a:t>
            </a:r>
            <a:r>
              <a:rPr lang="de-DE" dirty="0" smtClean="0"/>
              <a:t> </a:t>
            </a:r>
            <a:endParaRPr lang="de-DE" dirty="0"/>
          </a:p>
          <a:p>
            <a:pPr lvl="1"/>
            <a:r>
              <a:rPr lang="de-DE" dirty="0"/>
              <a:t>Cars, </a:t>
            </a:r>
            <a:r>
              <a:rPr lang="de-DE" dirty="0" err="1"/>
              <a:t>libraries</a:t>
            </a:r>
            <a:r>
              <a:rPr lang="de-DE" dirty="0"/>
              <a:t>, </a:t>
            </a:r>
            <a:r>
              <a:rPr lang="de-DE" dirty="0" err="1"/>
              <a:t>computer</a:t>
            </a:r>
            <a:r>
              <a:rPr lang="de-DE" dirty="0"/>
              <a:t> etc</a:t>
            </a:r>
            <a:r>
              <a:rPr lang="de-DE" dirty="0" smtClean="0"/>
              <a:t>.</a:t>
            </a:r>
            <a:endParaRPr lang="de-DE" dirty="0"/>
          </a:p>
          <a:p>
            <a:r>
              <a:rPr lang="de-DE" dirty="0" err="1" smtClean="0"/>
              <a:t>Consist</a:t>
            </a:r>
            <a:r>
              <a:rPr lang="de-DE" dirty="0" smtClean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concepts</a:t>
            </a:r>
            <a:endParaRPr lang="de-DE" dirty="0" smtClean="0"/>
          </a:p>
          <a:p>
            <a:r>
              <a:rPr lang="de-DE" dirty="0" smtClean="0"/>
              <a:t>Addition material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non-existent </a:t>
            </a:r>
            <a:r>
              <a:rPr lang="de-DE" dirty="0" err="1" smtClean="0"/>
              <a:t>schemes</a:t>
            </a:r>
            <a:endParaRPr lang="de-DE" dirty="0" smtClean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6/19</a:t>
            </a:r>
            <a:endParaRPr lang="en-US" sz="16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5127726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5690" y="571501"/>
            <a:ext cx="7751111" cy="1993404"/>
          </a:xfrm>
        </p:spPr>
        <p:txBody>
          <a:bodyPr>
            <a:normAutofit/>
          </a:bodyPr>
          <a:lstStyle/>
          <a:p>
            <a:pPr algn="l"/>
            <a:r>
              <a:rPr lang="de-DE" dirty="0" smtClean="0"/>
              <a:t>2 </a:t>
            </a:r>
            <a:r>
              <a:rPr lang="de-DE" dirty="0" err="1" smtClean="0"/>
              <a:t>Semantic</a:t>
            </a:r>
            <a:r>
              <a:rPr lang="de-DE" dirty="0" smtClean="0"/>
              <a:t> Memory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2.1 Model </a:t>
            </a:r>
            <a:r>
              <a:rPr lang="de-DE" sz="2000" b="1" dirty="0"/>
              <a:t>2.2 </a:t>
            </a:r>
            <a:r>
              <a:rPr lang="de-DE" sz="2000" b="1" dirty="0" err="1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de-DE" sz="2000" b="1" dirty="0" err="1" smtClean="0">
                <a:solidFill>
                  <a:schemeClr val="accent1">
                    <a:lumMod val="50000"/>
                  </a:schemeClr>
                </a:solidFill>
              </a:rPr>
              <a:t>chemes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2.3 </a:t>
            </a:r>
            <a:r>
              <a:rPr lang="de-DE" sz="2000" dirty="0" err="1">
                <a:solidFill>
                  <a:schemeClr val="bg1">
                    <a:lumMod val="50000"/>
                  </a:schemeClr>
                </a:solidFill>
              </a:rPr>
              <a:t>Semantic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 Networks</a:t>
            </a:r>
            <a:r>
              <a:rPr lang="de-DE" sz="2000" dirty="0" smtClean="0">
                <a:solidFill>
                  <a:schemeClr val="bg1">
                    <a:lumMod val="50000"/>
                  </a:schemeClr>
                </a:solidFill>
              </a:rPr>
              <a:t> 2.4 </a:t>
            </a:r>
            <a:r>
              <a:rPr lang="de-DE" sz="2000" dirty="0">
                <a:solidFill>
                  <a:schemeClr val="bg1">
                    <a:lumMod val="50000"/>
                  </a:schemeClr>
                </a:solidFill>
              </a:rPr>
              <a:t>Frames 2.5 Scripts</a:t>
            </a:r>
            <a:endParaRPr lang="de-DE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986543" y="2564905"/>
            <a:ext cx="7704667" cy="3298744"/>
          </a:xfrm>
        </p:spPr>
        <p:txBody>
          <a:bodyPr>
            <a:normAutofit lnSpcReduction="10000"/>
          </a:bodyPr>
          <a:lstStyle/>
          <a:p>
            <a:r>
              <a:rPr lang="de-DE" dirty="0" err="1" smtClean="0"/>
              <a:t>Schemes</a:t>
            </a:r>
            <a:r>
              <a:rPr lang="de-DE" dirty="0" smtClean="0"/>
              <a:t> </a:t>
            </a:r>
            <a:r>
              <a:rPr lang="de-DE" dirty="0" err="1" smtClean="0"/>
              <a:t>makes</a:t>
            </a:r>
            <a:r>
              <a:rPr lang="de-DE" dirty="0" smtClean="0"/>
              <a:t> </a:t>
            </a:r>
            <a:r>
              <a:rPr lang="de-DE" dirty="0" err="1" smtClean="0"/>
              <a:t>movements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r>
              <a:rPr lang="de-DE" dirty="0" smtClean="0"/>
              <a:t> </a:t>
            </a:r>
            <a:r>
              <a:rPr lang="de-DE" dirty="0" err="1" smtClean="0"/>
              <a:t>caused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surroundings</a:t>
            </a:r>
            <a:endParaRPr lang="de-DE" dirty="0" smtClean="0"/>
          </a:p>
          <a:p>
            <a:r>
              <a:rPr lang="de-DE" dirty="0" err="1" smtClean="0"/>
              <a:t>Remembering</a:t>
            </a:r>
            <a:r>
              <a:rPr lang="de-DE" dirty="0" smtClean="0"/>
              <a:t> = construction</a:t>
            </a:r>
          </a:p>
          <a:p>
            <a:pPr lvl="1"/>
            <a:r>
              <a:rPr lang="de-DE" dirty="0" err="1" smtClean="0"/>
              <a:t>Canoe</a:t>
            </a:r>
            <a:r>
              <a:rPr lang="de-DE" dirty="0" smtClean="0"/>
              <a:t> -&gt; </a:t>
            </a:r>
            <a:r>
              <a:rPr lang="de-DE" dirty="0" err="1" smtClean="0"/>
              <a:t>boat</a:t>
            </a:r>
            <a:endParaRPr lang="de-DE" dirty="0" smtClean="0"/>
          </a:p>
          <a:p>
            <a:pPr lvl="1"/>
            <a:r>
              <a:rPr lang="de-DE" dirty="0" smtClean="0"/>
              <a:t>Paddle -&gt; </a:t>
            </a:r>
            <a:r>
              <a:rPr lang="de-DE" dirty="0" err="1" smtClean="0"/>
              <a:t>rowing</a:t>
            </a:r>
            <a:endParaRPr lang="de-DE" dirty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/>
              <a:t>„</a:t>
            </a:r>
            <a:r>
              <a:rPr lang="de-DE" dirty="0" err="1"/>
              <a:t>We‘re</a:t>
            </a:r>
            <a:r>
              <a:rPr lang="de-DE" dirty="0"/>
              <a:t> </a:t>
            </a:r>
            <a:r>
              <a:rPr lang="de-DE" dirty="0" err="1"/>
              <a:t>building</a:t>
            </a:r>
            <a:r>
              <a:rPr lang="de-DE" dirty="0"/>
              <a:t> </a:t>
            </a:r>
            <a:r>
              <a:rPr lang="de-DE" dirty="0" err="1"/>
              <a:t>up</a:t>
            </a:r>
            <a:r>
              <a:rPr lang="de-DE" dirty="0"/>
              <a:t> a </a:t>
            </a:r>
            <a:r>
              <a:rPr lang="de-DE" dirty="0" err="1"/>
              <a:t>postural</a:t>
            </a:r>
            <a:r>
              <a:rPr lang="de-DE" dirty="0"/>
              <a:t> </a:t>
            </a:r>
            <a:r>
              <a:rPr lang="de-DE" dirty="0" err="1"/>
              <a:t>model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ourselves</a:t>
            </a:r>
            <a:r>
              <a:rPr lang="de-DE" dirty="0"/>
              <a:t> </a:t>
            </a:r>
            <a:r>
              <a:rPr lang="de-DE" dirty="0" err="1"/>
              <a:t>depending</a:t>
            </a:r>
            <a:r>
              <a:rPr lang="de-DE" dirty="0"/>
              <a:t> on </a:t>
            </a:r>
            <a:r>
              <a:rPr lang="de-DE" dirty="0" err="1"/>
              <a:t>our</a:t>
            </a:r>
            <a:r>
              <a:rPr lang="de-DE" dirty="0"/>
              <a:t> </a:t>
            </a:r>
            <a:r>
              <a:rPr lang="de-DE" dirty="0" err="1" smtClean="0"/>
              <a:t>environment</a:t>
            </a:r>
            <a:r>
              <a:rPr lang="de-DE" dirty="0"/>
              <a:t>“ </a:t>
            </a:r>
            <a:r>
              <a:rPr lang="de-DE" dirty="0" smtClean="0"/>
              <a:t>(Henry Head)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6D06E-A37C-4E78-AA5E-616AF95FCFFE}" type="datetime1">
              <a:rPr lang="de-DE" smtClean="0"/>
              <a:t>08.05.2018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Yannick Schladt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294967295"/>
          </p:nvPr>
        </p:nvSpPr>
        <p:spPr>
          <a:xfrm>
            <a:off x="7884368" y="6228415"/>
            <a:ext cx="802433" cy="365125"/>
          </a:xfrm>
        </p:spPr>
        <p:txBody>
          <a:bodyPr/>
          <a:lstStyle/>
          <a:p>
            <a:r>
              <a:rPr lang="en-US" sz="1600" dirty="0" smtClean="0"/>
              <a:t>7/19</a:t>
            </a:r>
            <a:endParaRPr lang="en-US" sz="1600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260" y="2923841"/>
            <a:ext cx="2806324" cy="1867481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467544" y="5949280"/>
            <a:ext cx="82089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smtClean="0"/>
              <a:t>	</a:t>
            </a:r>
            <a:r>
              <a:rPr lang="de-DE" sz="1000" dirty="0"/>
              <a:t> Baumert, </a:t>
            </a:r>
            <a:r>
              <a:rPr lang="de-DE" sz="1000" dirty="0" smtClean="0"/>
              <a:t>Andreas </a:t>
            </a:r>
            <a:r>
              <a:rPr lang="de-DE" sz="1000" dirty="0"/>
              <a:t>(</a:t>
            </a:r>
            <a:r>
              <a:rPr lang="de-DE" sz="1000" dirty="0" smtClean="0"/>
              <a:t>2016); </a:t>
            </a:r>
            <a:r>
              <a:rPr lang="en-US" sz="1000" dirty="0"/>
              <a:t>Head, Henry (1920</a:t>
            </a:r>
            <a:r>
              <a:rPr lang="en-US" sz="1000" dirty="0" smtClean="0"/>
              <a:t>)</a:t>
            </a:r>
            <a:endParaRPr lang="de-DE" sz="1000" dirty="0"/>
          </a:p>
        </p:txBody>
      </p:sp>
      <p:sp>
        <p:nvSpPr>
          <p:cNvPr id="10" name="Textfeld 9"/>
          <p:cNvSpPr txBox="1"/>
          <p:nvPr/>
        </p:nvSpPr>
        <p:spPr>
          <a:xfrm>
            <a:off x="5076056" y="4761808"/>
            <a:ext cx="3598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Smith, Charles (2015): Courtesy of </a:t>
            </a:r>
            <a:r>
              <a:rPr lang="en-US" sz="1000" dirty="0" err="1"/>
              <a:t>Wellcome</a:t>
            </a:r>
            <a:r>
              <a:rPr lang="en-US" sz="1000" dirty="0"/>
              <a:t> Library, no. 45178i. 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1185469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2018</Words>
  <Application>Microsoft Office PowerPoint</Application>
  <PresentationFormat>Bildschirmpräsentation (4:3)</PresentationFormat>
  <Paragraphs>407</Paragraphs>
  <Slides>24</Slides>
  <Notes>21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8" baseType="lpstr">
      <vt:lpstr>Arial</vt:lpstr>
      <vt:lpstr>Calibri</vt:lpstr>
      <vt:lpstr>Corbel</vt:lpstr>
      <vt:lpstr>Parallax</vt:lpstr>
      <vt:lpstr>Language complexity and the semantic memory</vt:lpstr>
      <vt:lpstr>Table of contents </vt:lpstr>
      <vt:lpstr>1 Complexity of language 1.1 Basic aspects 1.2 Measure language complexity 1.3 Reqiurements to understand a language </vt:lpstr>
      <vt:lpstr>1 Complexity of language 1.1 Basic aspects 1.2 Measure language complexity 1.3 Reqiurements to understand a language </vt:lpstr>
      <vt:lpstr>1 Complexity of language 1.1 Basic aspects 1.2 Measure language complexity 1.3 Reqiurements to understand a language </vt:lpstr>
      <vt:lpstr>2 Semantic Memory 2.1 Model 2.2 Schemes 2.3 Semantic Networks 2.4 Frames 2.5 Scripts</vt:lpstr>
      <vt:lpstr>2 Semantic Memory 2.1 Model 2.2 Schemes 2.3 Semantic Networks 2.4 Frames 2.5 Scripts</vt:lpstr>
      <vt:lpstr>2 Semantic Memory 2.1 Model 2.2 Schemes 2.3 Semantic Networks 2.4 Frames 2.5 Scripts</vt:lpstr>
      <vt:lpstr>2 Semantic Memory 2.1 Model 2.2 Schemes 2.3 Semantic Networks 2.4 Frames 2.5 Scripts</vt:lpstr>
      <vt:lpstr>2 Semantic Memory 2.1 Model 2.2 Schemes 2.3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2 Semantic Memory 2.1 Model 2.2 Schemes 2.3  Semantic Networks 2.4 Frames 2.5 Scripts</vt:lpstr>
      <vt:lpstr>PowerPoint-Präsentation</vt:lpstr>
      <vt:lpstr>Sources</vt:lpstr>
      <vt:lpstr>Sources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Shitstorm im Social Media mit Bezug auf Politik</dc:title>
  <dc:creator>student</dc:creator>
  <cp:lastModifiedBy>Yannick</cp:lastModifiedBy>
  <cp:revision>95</cp:revision>
  <cp:lastPrinted>2015-01-19T13:08:50Z</cp:lastPrinted>
  <dcterms:created xsi:type="dcterms:W3CDTF">2014-12-15T11:15:19Z</dcterms:created>
  <dcterms:modified xsi:type="dcterms:W3CDTF">2018-05-08T18:37:36Z</dcterms:modified>
</cp:coreProperties>
</file>