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10" r:id="rId1"/>
    <p:sldMasterId id="2147484600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1" r:id="rId7"/>
    <p:sldId id="260" r:id="rId8"/>
    <p:sldId id="265" r:id="rId9"/>
    <p:sldId id="262" r:id="rId10"/>
    <p:sldId id="263" r:id="rId11"/>
    <p:sldId id="264" r:id="rId12"/>
    <p:sldId id="266" r:id="rId13"/>
    <p:sldId id="267" r:id="rId14"/>
    <p:sldId id="268" r:id="rId15"/>
    <p:sldId id="277" r:id="rId16"/>
    <p:sldId id="276" r:id="rId17"/>
    <p:sldId id="269" r:id="rId18"/>
    <p:sldId id="271" r:id="rId19"/>
    <p:sldId id="273" r:id="rId20"/>
    <p:sldId id="275" r:id="rId21"/>
    <p:sldId id="274" r:id="rId22"/>
    <p:sldId id="272" r:id="rId23"/>
    <p:sldId id="27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9939"/>
  </p:normalViewPr>
  <p:slideViewPr>
    <p:cSldViewPr snapToGrid="0" snapToObjects="1">
      <p:cViewPr varScale="1">
        <p:scale>
          <a:sx n="90" d="100"/>
          <a:sy n="90" d="100"/>
        </p:scale>
        <p:origin x="14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FB24-D858-5342-B19F-AE8E173323CA}" type="datetimeFigureOut">
              <a:rPr lang="de-DE" smtClean="0"/>
              <a:t>09.05.18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E6618-49AE-E24D-B29B-68078D242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2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02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 Verb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an </a:t>
            </a:r>
            <a:r>
              <a:rPr lang="de-DE" dirty="0" err="1"/>
              <a:t>action</a:t>
            </a:r>
            <a:r>
              <a:rPr lang="de-DE" dirty="0"/>
              <a:t>,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occurrence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forming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predicate</a:t>
            </a:r>
            <a:r>
              <a:rPr lang="de-DE" dirty="0"/>
              <a:t> of a </a:t>
            </a:r>
            <a:r>
              <a:rPr lang="de-DE" dirty="0" err="1"/>
              <a:t>sentence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 </a:t>
            </a:r>
            <a:r>
              <a:rPr lang="de-DE" i="1" dirty="0" err="1"/>
              <a:t>hear</a:t>
            </a:r>
            <a:r>
              <a:rPr lang="de-DE" dirty="0"/>
              <a:t>, </a:t>
            </a:r>
            <a:r>
              <a:rPr lang="de-DE" i="1" dirty="0" err="1"/>
              <a:t>become</a:t>
            </a:r>
            <a:r>
              <a:rPr lang="de-DE" dirty="0"/>
              <a:t>, </a:t>
            </a:r>
            <a:r>
              <a:rPr lang="de-DE" i="1" dirty="0"/>
              <a:t>happen.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0" dirty="0"/>
              <a:t>The </a:t>
            </a:r>
            <a:r>
              <a:rPr lang="de-DE" i="0" dirty="0" err="1"/>
              <a:t>verb</a:t>
            </a:r>
            <a:r>
              <a:rPr lang="de-DE" i="0" dirty="0"/>
              <a:t> </a:t>
            </a:r>
            <a:r>
              <a:rPr lang="de-DE" i="0" dirty="0" err="1"/>
              <a:t>stands</a:t>
            </a:r>
            <a:r>
              <a:rPr lang="de-DE" i="0" dirty="0"/>
              <a:t> in </a:t>
            </a:r>
            <a:r>
              <a:rPr lang="de-DE" i="0" dirty="0" err="1"/>
              <a:t>the</a:t>
            </a:r>
            <a:r>
              <a:rPr lang="de-DE" i="0" dirty="0"/>
              <a:t> </a:t>
            </a:r>
            <a:r>
              <a:rPr lang="de-DE" i="0" dirty="0" err="1"/>
              <a:t>centre</a:t>
            </a:r>
            <a:r>
              <a:rPr lang="de-DE" i="0" dirty="0"/>
              <a:t> of a </a:t>
            </a:r>
            <a:r>
              <a:rPr lang="de-DE" i="0" dirty="0" err="1"/>
              <a:t>sentence</a:t>
            </a:r>
            <a:r>
              <a:rPr lang="de-DE" i="0" dirty="0"/>
              <a:t> </a:t>
            </a:r>
            <a:r>
              <a:rPr lang="de-DE" i="0" dirty="0" err="1"/>
              <a:t>and</a:t>
            </a:r>
            <a:r>
              <a:rPr lang="de-DE" i="0" dirty="0"/>
              <a:t> </a:t>
            </a:r>
            <a:r>
              <a:rPr lang="de-DE" i="0" dirty="0" err="1"/>
              <a:t>has</a:t>
            </a:r>
            <a:r>
              <a:rPr lang="de-DE" i="0" dirty="0"/>
              <a:t> </a:t>
            </a:r>
            <a:r>
              <a:rPr lang="de-DE" i="0" dirty="0" err="1"/>
              <a:t>the</a:t>
            </a:r>
            <a:r>
              <a:rPr lang="de-DE" i="0" dirty="0"/>
              <a:t> </a:t>
            </a:r>
            <a:r>
              <a:rPr lang="de-DE" i="0" dirty="0" err="1"/>
              <a:t>posibility</a:t>
            </a:r>
            <a:r>
              <a:rPr lang="de-DE" i="0" dirty="0"/>
              <a:t> </a:t>
            </a:r>
            <a:r>
              <a:rPr lang="de-DE" i="0" dirty="0" err="1"/>
              <a:t>to</a:t>
            </a:r>
            <a:r>
              <a:rPr lang="de-DE" i="0" dirty="0"/>
              <a:t> </a:t>
            </a:r>
            <a:r>
              <a:rPr lang="de-DE" i="0" dirty="0" err="1"/>
              <a:t>call</a:t>
            </a:r>
            <a:r>
              <a:rPr lang="de-DE" i="0" dirty="0"/>
              <a:t> </a:t>
            </a:r>
            <a:r>
              <a:rPr lang="de-DE" i="0" dirty="0" err="1"/>
              <a:t>for</a:t>
            </a:r>
            <a:r>
              <a:rPr lang="de-DE" i="0" dirty="0"/>
              <a:t> </a:t>
            </a:r>
            <a:r>
              <a:rPr lang="de-DE" i="0" dirty="0" err="1"/>
              <a:t>supplements</a:t>
            </a:r>
            <a:endParaRPr lang="de-DE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Valency</a:t>
            </a:r>
            <a:r>
              <a:rPr lang="de-DE" dirty="0"/>
              <a:t> </a:t>
            </a:r>
            <a:r>
              <a:rPr lang="de-DE" dirty="0" err="1"/>
              <a:t>describes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potential of a </a:t>
            </a:r>
            <a:r>
              <a:rPr lang="de-DE" dirty="0" err="1"/>
              <a:t>verb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nouns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nouns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arguments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 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39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Intransitiv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verb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of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argument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.</a:t>
            </a:r>
          </a:p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intransitiv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„auf der Party/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party</a:t>
            </a:r>
            <a:r>
              <a:rPr lang="de-DE" dirty="0"/>
              <a:t>) </a:t>
            </a:r>
            <a:r>
              <a:rPr lang="de-DE" dirty="0" err="1"/>
              <a:t>is</a:t>
            </a:r>
            <a:r>
              <a:rPr lang="de-DE" dirty="0"/>
              <a:t> additional, but not a </a:t>
            </a:r>
            <a:r>
              <a:rPr lang="de-DE" dirty="0" err="1"/>
              <a:t>need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i="0" dirty="0"/>
              <a:t>The </a:t>
            </a:r>
            <a:r>
              <a:rPr lang="de-DE" i="0" dirty="0" err="1"/>
              <a:t>verb</a:t>
            </a:r>
            <a:r>
              <a:rPr lang="de-DE" i="0" dirty="0"/>
              <a:t> „suchen“ (</a:t>
            </a:r>
            <a:r>
              <a:rPr lang="de-DE" i="0" dirty="0" err="1"/>
              <a:t>search</a:t>
            </a:r>
            <a:r>
              <a:rPr lang="de-DE" i="0" dirty="0"/>
              <a:t>) </a:t>
            </a:r>
            <a:r>
              <a:rPr lang="de-DE" i="0" dirty="0" err="1"/>
              <a:t>needs</a:t>
            </a:r>
            <a:r>
              <a:rPr lang="de-DE" i="0" dirty="0"/>
              <a:t> </a:t>
            </a:r>
            <a:r>
              <a:rPr lang="de-DE" i="0" dirty="0" err="1"/>
              <a:t>two</a:t>
            </a:r>
            <a:r>
              <a:rPr lang="de-DE" i="0" dirty="0"/>
              <a:t> </a:t>
            </a:r>
            <a:r>
              <a:rPr lang="de-DE" i="0" dirty="0" err="1"/>
              <a:t>additions</a:t>
            </a:r>
            <a:r>
              <a:rPr lang="de-DE" i="0" dirty="0"/>
              <a:t> in German </a:t>
            </a:r>
            <a:r>
              <a:rPr lang="de-DE" i="0" dirty="0" err="1"/>
              <a:t>to</a:t>
            </a:r>
            <a:r>
              <a:rPr lang="de-DE" i="0" dirty="0"/>
              <a:t> </a:t>
            </a:r>
            <a:r>
              <a:rPr lang="de-DE" i="0" dirty="0" err="1"/>
              <a:t>become</a:t>
            </a:r>
            <a:r>
              <a:rPr lang="de-DE" i="0" dirty="0"/>
              <a:t> a </a:t>
            </a:r>
            <a:r>
              <a:rPr lang="de-DE" i="0" dirty="0" err="1"/>
              <a:t>correct</a:t>
            </a:r>
            <a:r>
              <a:rPr lang="de-DE" i="0" dirty="0"/>
              <a:t> </a:t>
            </a:r>
            <a:r>
              <a:rPr lang="de-DE" i="0" dirty="0" err="1"/>
              <a:t>sentence</a:t>
            </a:r>
            <a:r>
              <a:rPr lang="de-DE" i="0" dirty="0"/>
              <a:t>. So </a:t>
            </a:r>
            <a:r>
              <a:rPr lang="de-DE" i="0" dirty="0" err="1"/>
              <a:t>it</a:t>
            </a:r>
            <a:r>
              <a:rPr lang="de-DE" i="0" dirty="0"/>
              <a:t> </a:t>
            </a:r>
            <a:r>
              <a:rPr lang="de-DE" i="0" dirty="0" err="1"/>
              <a:t>is</a:t>
            </a:r>
            <a:r>
              <a:rPr lang="de-DE" i="0" dirty="0"/>
              <a:t> an </a:t>
            </a:r>
            <a:r>
              <a:rPr lang="de-DE" i="0" dirty="0" err="1"/>
              <a:t>example</a:t>
            </a:r>
            <a:r>
              <a:rPr lang="de-DE" i="0" dirty="0"/>
              <a:t> </a:t>
            </a:r>
            <a:r>
              <a:rPr lang="de-DE" i="0" dirty="0" err="1"/>
              <a:t>for</a:t>
            </a:r>
            <a:r>
              <a:rPr lang="de-DE" i="0" dirty="0"/>
              <a:t> transitiv </a:t>
            </a:r>
            <a:r>
              <a:rPr lang="de-DE" i="0" dirty="0" err="1"/>
              <a:t>verbs</a:t>
            </a:r>
            <a:endParaRPr lang="de-DE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73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Ditransitiv</a:t>
            </a:r>
            <a:r>
              <a:rPr lang="de-DE" dirty="0"/>
              <a:t> </a:t>
            </a:r>
            <a:r>
              <a:rPr lang="de-DE" dirty="0" err="1"/>
              <a:t>verbs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arguments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a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38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verb</a:t>
            </a:r>
            <a:r>
              <a:rPr lang="de-DE" dirty="0"/>
              <a:t> </a:t>
            </a:r>
            <a:r>
              <a:rPr lang="de-DE" dirty="0" err="1"/>
              <a:t>valency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relevant in </a:t>
            </a:r>
            <a:r>
              <a:rPr lang="de-DE" dirty="0" err="1"/>
              <a:t>german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relevant </a:t>
            </a:r>
            <a:r>
              <a:rPr lang="de-DE" dirty="0" err="1"/>
              <a:t>for</a:t>
            </a:r>
            <a:r>
              <a:rPr lang="de-DE" dirty="0"/>
              <a:t> simple </a:t>
            </a:r>
            <a:r>
              <a:rPr lang="de-DE" dirty="0" err="1"/>
              <a:t>language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of </a:t>
            </a:r>
            <a:r>
              <a:rPr lang="de-DE" dirty="0" err="1"/>
              <a:t>analytic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,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german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of </a:t>
            </a:r>
            <a:r>
              <a:rPr lang="de-DE" dirty="0" err="1"/>
              <a:t>auxiliry</a:t>
            </a:r>
            <a:r>
              <a:rPr lang="de-DE" dirty="0"/>
              <a:t> </a:t>
            </a:r>
            <a:r>
              <a:rPr lang="de-DE" dirty="0" err="1"/>
              <a:t>verbs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lexical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gramatical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of </a:t>
            </a:r>
            <a:r>
              <a:rPr lang="de-DE" dirty="0" err="1"/>
              <a:t>view</a:t>
            </a:r>
            <a:r>
              <a:rPr lang="de-DE" dirty="0"/>
              <a:t>  </a:t>
            </a:r>
            <a:r>
              <a:rPr lang="de-DE" dirty="0" err="1"/>
              <a:t>are</a:t>
            </a:r>
            <a:r>
              <a:rPr lang="de-DE" dirty="0"/>
              <a:t>  </a:t>
            </a:r>
            <a:r>
              <a:rPr lang="de-DE" dirty="0" err="1"/>
              <a:t>distributed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 </a:t>
            </a:r>
            <a:r>
              <a:rPr lang="de-DE" dirty="0" err="1"/>
              <a:t>seperate</a:t>
            </a:r>
            <a:r>
              <a:rPr lang="de-DE" dirty="0"/>
              <a:t> </a:t>
            </a:r>
            <a:r>
              <a:rPr lang="de-DE" dirty="0" err="1"/>
              <a:t>arguments</a:t>
            </a:r>
            <a:r>
              <a:rPr lang="de-DE" dirty="0"/>
              <a:t> in </a:t>
            </a:r>
            <a:r>
              <a:rPr lang="de-DE" dirty="0" err="1"/>
              <a:t>Analytic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. </a:t>
            </a:r>
          </a:p>
          <a:p>
            <a:r>
              <a:rPr lang="de-DE" dirty="0" err="1"/>
              <a:t>Analytic</a:t>
            </a:r>
            <a:r>
              <a:rPr lang="de-DE" dirty="0"/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primarily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conveys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 </a:t>
            </a:r>
            <a:r>
              <a:rPr lang="de-DE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usually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morpheme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-per-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e-DE" dirty="0"/>
              <a:t>A 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 </a:t>
            </a:r>
            <a:r>
              <a:rPr lang="de-DE" dirty="0" err="1"/>
              <a:t>is</a:t>
            </a:r>
            <a:r>
              <a:rPr lang="de-DE" dirty="0"/>
              <a:t> a </a:t>
            </a:r>
            <a:r>
              <a:rPr lang="de-DE" dirty="0" err="1"/>
              <a:t>language</a:t>
            </a:r>
            <a:r>
              <a:rPr lang="de-DE" dirty="0"/>
              <a:t> </a:t>
            </a:r>
            <a:r>
              <a:rPr lang="de-DE" dirty="0" err="1"/>
              <a:t>with</a:t>
            </a:r>
            <a:r>
              <a:rPr lang="de-DE" dirty="0"/>
              <a:t> a high </a:t>
            </a:r>
            <a:r>
              <a:rPr lang="de-DE" dirty="0" err="1"/>
              <a:t>morpheme</a:t>
            </a:r>
            <a:r>
              <a:rPr lang="de-DE" dirty="0"/>
              <a:t>-per-</a:t>
            </a:r>
            <a:r>
              <a:rPr lang="de-DE" dirty="0" err="1"/>
              <a:t>word</a:t>
            </a:r>
            <a:r>
              <a:rPr lang="de-DE" dirty="0"/>
              <a:t> </a:t>
            </a:r>
            <a:r>
              <a:rPr lang="de-DE" dirty="0" err="1"/>
              <a:t>ratio</a:t>
            </a:r>
            <a:r>
              <a:rPr lang="de-DE" dirty="0"/>
              <a:t>.</a:t>
            </a:r>
          </a:p>
          <a:p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Synthetic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multiple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break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separate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dirty="0"/>
          </a:p>
          <a:p>
            <a:endParaRPr lang="de-DE" dirty="0"/>
          </a:p>
          <a:p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30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„habe“ (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grammatical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syntetic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saying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„Ich habe gegessen“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„Ich aß“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407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syntetic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easier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positve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transparent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seperation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don‘t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 in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57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intransparent </a:t>
            </a:r>
            <a:r>
              <a:rPr lang="de-DE" dirty="0" err="1"/>
              <a:t>fusion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grammatical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lexical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of </a:t>
            </a:r>
            <a:r>
              <a:rPr lang="de-DE" dirty="0" err="1"/>
              <a:t>view</a:t>
            </a:r>
            <a:r>
              <a:rPr lang="de-DE" dirty="0"/>
              <a:t> of </a:t>
            </a:r>
            <a:r>
              <a:rPr lang="de-DE" dirty="0" err="1"/>
              <a:t>words</a:t>
            </a:r>
            <a:r>
              <a:rPr lang="de-DE" dirty="0"/>
              <a:t> in </a:t>
            </a:r>
            <a:r>
              <a:rPr lang="de-DE" dirty="0" err="1"/>
              <a:t>synthetic</a:t>
            </a:r>
            <a:r>
              <a:rPr lang="de-DE" dirty="0"/>
              <a:t> form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harder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of a </a:t>
            </a:r>
            <a:r>
              <a:rPr lang="de-DE" dirty="0" err="1"/>
              <a:t>sentence</a:t>
            </a:r>
            <a:r>
              <a:rPr lang="de-DE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But all relevant </a:t>
            </a:r>
            <a:r>
              <a:rPr lang="de-DE" dirty="0" err="1"/>
              <a:t>informations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simultaneously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21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choice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form,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overweights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simple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prefered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verbs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02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70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TypeCraft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interlinear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glossing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relational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specialised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-morphe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annotation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lingustic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annotations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retrieval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TypeCraft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structered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all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morphe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incomplete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annotations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extensive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Annotations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Texts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Unicode, so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editors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Word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LaTex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XML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61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TypeCraft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log-in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But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Wiki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TypeCraft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Editor,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50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displayed</a:t>
            </a:r>
            <a:r>
              <a:rPr lang="de-DE" dirty="0"/>
              <a:t> </a:t>
            </a:r>
            <a:r>
              <a:rPr lang="de-DE" dirty="0" err="1"/>
              <a:t>Figure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form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an </a:t>
            </a:r>
            <a:r>
              <a:rPr lang="de-DE" dirty="0" err="1"/>
              <a:t>account</a:t>
            </a:r>
            <a:r>
              <a:rPr lang="de-DE" dirty="0"/>
              <a:t>. After </a:t>
            </a:r>
            <a:r>
              <a:rPr lang="de-DE" dirty="0" err="1"/>
              <a:t>entering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Information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confirming</a:t>
            </a:r>
            <a:r>
              <a:rPr lang="de-DE" dirty="0"/>
              <a:t> an email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log in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18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Database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2600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written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material.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75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Portal of </a:t>
            </a:r>
            <a:r>
              <a:rPr lang="de-DE" dirty="0" err="1"/>
              <a:t>languages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3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of a </a:t>
            </a:r>
            <a:r>
              <a:rPr lang="de-DE" dirty="0" err="1"/>
              <a:t>text</a:t>
            </a:r>
            <a:r>
              <a:rPr lang="de-DE" dirty="0"/>
              <a:t>,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in </a:t>
            </a:r>
            <a:r>
              <a:rPr lang="de-DE" dirty="0" err="1"/>
              <a:t>german</a:t>
            </a:r>
            <a:r>
              <a:rPr lang="de-DE" dirty="0"/>
              <a:t>.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: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in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42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on a </a:t>
            </a:r>
            <a:r>
              <a:rPr lang="de-DE" dirty="0" err="1"/>
              <a:t>sentence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,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window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opens</a:t>
            </a:r>
            <a:r>
              <a:rPr lang="de-DE" dirty="0"/>
              <a:t>. The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belongs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clicked</a:t>
            </a:r>
            <a:r>
              <a:rPr lang="de-DE" dirty="0"/>
              <a:t> </a:t>
            </a:r>
            <a:r>
              <a:rPr lang="de-DE" dirty="0" err="1"/>
              <a:t>sentence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morphe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-morphe </a:t>
            </a:r>
            <a:r>
              <a:rPr lang="de-DE" dirty="0" err="1"/>
              <a:t>annotations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E6618-49AE-E24D-B29B-68078D242AF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66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F0662-F278-4A47-91CA-E880B3F81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66D1B35-8EF0-1B47-B19C-02DAC2578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A9FAC5-EF05-384E-BCC9-2903DF69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8BB7-1C83-1F45-8CE3-F1ACCA13BD60}" type="datetime1">
              <a:rPr lang="de-DE" smtClean="0"/>
              <a:t>09.05.18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F15376-3ED3-FF43-918B-421544F9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– Information Science 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9CA717-16E3-C547-89BF-4D4CF781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43218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07377-510B-B54B-B683-3CBD208A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2E26AE-8325-0C45-93D1-059B70CC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6B5387-D7F6-594C-84D5-6F7DA984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2612-4861-5E47-A487-9DA0A34E050B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114628-7067-C34B-B675-DCADBCB5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8321D2-FF9E-3342-8023-D94BC6AA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80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FB6267F-F065-024F-95C6-3298F4222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E73BFB-5A47-5542-9FFB-F4FDA4852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6C8531-D47F-5649-B084-B53A3719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32A4-56A1-6349-8A2E-D652C2A9295B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694C80-6C18-F94F-9B7F-4920CFFB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019F5A-02EF-844C-A2D3-C68C0BC7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98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Suna </a:t>
            </a:r>
            <a:r>
              <a:rPr lang="de-DE" dirty="0" err="1"/>
              <a:t>kaya</a:t>
            </a:r>
            <a:r>
              <a:rPr lang="de-DE" dirty="0"/>
              <a:t> –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9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Suna </a:t>
            </a:r>
            <a:r>
              <a:rPr lang="de-DE" dirty="0" err="1"/>
              <a:t>kaya</a:t>
            </a:r>
            <a:r>
              <a:rPr lang="de-DE" dirty="0"/>
              <a:t> –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6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AC8BB7-1C83-1F45-8CE3-F1ACCA13BD60}" type="datetime1">
              <a:rPr lang="de-DE" smtClean="0"/>
              <a:t>09.05.18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Suna Kaya – Hochschule Darmstadt – Information Science 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146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84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97D6E6-738D-E149-A82B-861777333E6D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Suna Kaya – Hochschule Darmstadt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22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87DA-1611-8442-83EA-A1DF35C4C07D}" type="datetime1">
              <a:rPr lang="de-DE" smtClean="0"/>
              <a:t>09.05.18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11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A103-882D-1041-95AE-2A45EC2C94C2}" type="datetime1">
              <a:rPr lang="de-DE" smtClean="0"/>
              <a:t>09.05.18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747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E180-E886-F841-B245-1AED15E627E2}" type="datetime1">
              <a:rPr lang="de-DE" smtClean="0"/>
              <a:t>09.05.18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E0BB0-6356-5F4B-8121-E03BF898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96B91-4B35-994E-BF97-833278BB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807BA3-1C51-A347-9C97-D2890699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10CB37-B3DB-044C-AAA0-C9CF21ED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Suna Kaya – Information Science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C87554-C7E6-BE4B-A961-FDDDD03B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032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7FE3-8E39-084D-8CBD-0129E0FFAD5B}" type="datetime1">
              <a:rPr lang="de-DE" smtClean="0"/>
              <a:t>09.05.18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587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2A6C6-591E-284B-87BD-31793EC01AC3}" type="datetime1">
              <a:rPr lang="de-DE" smtClean="0"/>
              <a:t>09.05.18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Suna Kaya – Hochschule Darmstadt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2680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D4845-431C-8E41-80CE-123C55D3E97E}" type="datetime1">
              <a:rPr lang="de-DE" smtClean="0"/>
              <a:t>09.05.18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5522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2612-4861-5E47-A487-9DA0A34E050B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467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32A4-56A1-6349-8A2E-D652C2A9295B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001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Suna </a:t>
            </a:r>
            <a:r>
              <a:rPr lang="de-DE" dirty="0" err="1"/>
              <a:t>kaya</a:t>
            </a:r>
            <a:r>
              <a:rPr lang="de-DE" dirty="0"/>
              <a:t> –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BEA970-A69E-5340-9C46-F7C52E88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E3647A-5717-2645-97B9-1CBD7D78C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438505-CAA1-B341-9A08-441FA164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D6E6-738D-E149-A82B-861777333E6D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AA2121-15B0-074F-AB3D-2F1DC597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F6ABDE-2EA6-354A-89E7-52FB6157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49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0D832-52D4-6D4F-95CA-2EE61A6F6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756B41-9BA0-A748-BF21-70097C3B3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B3C31C-3106-9646-84EA-8761B4A4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4A42E9-CF22-D248-B9D6-9A12C76D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87DA-1611-8442-83EA-A1DF35C4C07D}" type="datetime1">
              <a:rPr lang="de-DE" smtClean="0"/>
              <a:t>09.05.18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002CA4-AA2F-1C41-A3F5-13F58DDC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0313AC-EA03-624A-AA76-52AC674A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82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2C841-382A-B545-BC60-A737176E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F3B9DB-B430-0B45-93F1-7C91E0890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65F290-6AB9-7F4E-A8B5-8C9A48D64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07DF17-0CFC-8942-B420-2B0956E08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74D8A3-F76E-C94F-B97E-C50FD0553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5ECFEB-2D69-614F-8367-74392FCC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A103-882D-1041-95AE-2A45EC2C94C2}" type="datetime1">
              <a:rPr lang="de-DE" smtClean="0"/>
              <a:t>09.05.18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3340FB-DA6A-A043-B9D2-EE2D6D5D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C2B6B-542E-F346-936F-17B50265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90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69695-F497-BD43-A29C-8E2894CC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3D58B5-5D4C-5A45-B83E-F9484A69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E180-E886-F841-B245-1AED15E627E2}" type="datetime1">
              <a:rPr lang="de-DE" smtClean="0"/>
              <a:t>09.05.18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AA575E-C842-714E-90EB-863C32DE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EFC202-99AC-F34A-B525-3AA1F9B1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89BC0-A113-8748-A7BE-D719FA68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7FE3-8E39-084D-8CBD-0129E0FFAD5B}" type="datetime1">
              <a:rPr lang="de-DE" smtClean="0"/>
              <a:t>09.05.18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0A9D40-90EF-0840-8DEA-740074A2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CE55DF-4DB5-FD44-B5BA-D615B3C3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0EC7D-87DF-BB43-9F13-37A3EA99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76EE75-13BD-5346-9928-CED0D90A6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8B05DE-08DB-DE49-8A6D-97B16DA76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F7FBAF-C3FD-E440-9319-88555A28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A6C6-591E-284B-87BD-31793EC01AC3}" type="datetime1">
              <a:rPr lang="de-DE" smtClean="0"/>
              <a:t>09.05.18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CC61C7-2F35-E542-BF4E-8997B635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DE1359-D8B2-044F-B860-E6C76E6F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1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51EF5-113B-C447-B45A-63B6D823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7FF735B-B9F7-1142-BFD9-B8E06DF13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EB0104-4E20-7F44-8C2D-A38AD57CD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8077AC-CCFE-3D4A-A015-CF976C67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D4845-431C-8E41-80CE-123C55D3E97E}" type="datetime1">
              <a:rPr lang="de-DE" smtClean="0"/>
              <a:t>09.05.18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CD1CCD-C16D-FD4F-9054-5E3E8C27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0D1680-B47F-924F-865A-7AE28BC8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6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0C9000-7B70-3742-B5F6-0575D4E3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B52715-3670-214C-B478-F9A72692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651F7C-1C56-FF42-B66C-1B2ADFA22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8BB7-1C83-1F45-8CE3-F1ACCA13BD60}" type="datetime1">
              <a:rPr lang="de-DE" smtClean="0"/>
              <a:t>09.05.18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ED679-35C1-2A40-9EC1-EC0B3CC62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Suna Kaya – Information Science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2C85A2-766A-5B47-8FDD-7B69FB8C1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B443CE-21C5-6E4D-9B42-940242D3BA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24031" y="145841"/>
            <a:ext cx="2167969" cy="8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6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4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1AC8BB7-1C83-1F45-8CE3-F1ACCA13BD60}" type="datetime1">
              <a:rPr lang="de-DE" smtClean="0"/>
              <a:t>09.05.18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Suna Kaya – Information Science 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D5E4635-3A05-6B41-BE10-56368682A2A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C2B05B-BB48-CE47-B710-90824CE2C67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24031" y="145841"/>
            <a:ext cx="2167969" cy="8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3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603" r:id="rId3"/>
    <p:sldLayoutId id="2147484604" r:id="rId4"/>
    <p:sldLayoutId id="2147484605" r:id="rId5"/>
    <p:sldLayoutId id="2147484606" r:id="rId6"/>
    <p:sldLayoutId id="2147484607" r:id="rId7"/>
    <p:sldLayoutId id="2147484608" r:id="rId8"/>
    <p:sldLayoutId id="2147484609" r:id="rId9"/>
    <p:sldLayoutId id="2147484610" r:id="rId10"/>
    <p:sldLayoutId id="2147484611" r:id="rId11"/>
    <p:sldLayoutId id="2147484612" r:id="rId12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o.net/services/OnlineGrammar/Wort/Verb/Valenz/Trans-Intrans.html" TargetMode="External"/><Relationship Id="rId2" Type="http://schemas.openxmlformats.org/officeDocument/2006/relationships/hyperlink" Target="https://www.germanistik.uni-kiel.de/de/lehrbereiche/niederdeutsch/studium/downloads/Einf%20Sprwiss%2010%20-%20Syntax%20I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mein-deutschbuch.de/nominalisieru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7C950B7-68F7-474B-B0E3-E2CC6F38D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Verb </a:t>
            </a:r>
            <a:r>
              <a:rPr lang="de-DE" dirty="0" err="1"/>
              <a:t>valency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simple </a:t>
            </a:r>
            <a:r>
              <a:rPr lang="de-DE" dirty="0" err="1"/>
              <a:t>language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5E5358-8FB2-FE4E-89DE-7E4711F9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780" y="1981200"/>
            <a:ext cx="5779685" cy="13462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13F5EA4-9070-E848-81E3-C9BA70D854BC}"/>
              </a:ext>
            </a:extLst>
          </p:cNvPr>
          <p:cNvSpPr txBox="1"/>
          <p:nvPr/>
        </p:nvSpPr>
        <p:spPr>
          <a:xfrm>
            <a:off x="3968365" y="5815013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Suna Kaya, 07.05.2018 </a:t>
            </a:r>
          </a:p>
        </p:txBody>
      </p:sp>
    </p:spTree>
    <p:extLst>
      <p:ext uri="{BB962C8B-B14F-4D97-AF65-F5344CB8AC3E}">
        <p14:creationId xmlns:p14="http://schemas.microsoft.com/office/powerpoint/2010/main" val="249036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27850-90EB-D549-BA9D-15B837CF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Verb </a:t>
            </a:r>
            <a:r>
              <a:rPr lang="de-DE" b="1" dirty="0" err="1"/>
              <a:t>valency</a:t>
            </a:r>
            <a:r>
              <a:rPr lang="de-DE" b="1" dirty="0"/>
              <a:t> in German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4904D-90C5-854C-8A2E-A7C3B6F4E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Verbs = „</a:t>
            </a:r>
            <a:r>
              <a:rPr lang="de-DE" dirty="0" err="1"/>
              <a:t>doing</a:t>
            </a:r>
            <a:r>
              <a:rPr lang="de-DE" dirty="0"/>
              <a:t>“ </a:t>
            </a:r>
            <a:r>
              <a:rPr lang="de-DE" dirty="0" err="1"/>
              <a:t>word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 of a </a:t>
            </a:r>
            <a:r>
              <a:rPr lang="de-DE" dirty="0" err="1"/>
              <a:t>sentence</a:t>
            </a:r>
            <a:endParaRPr lang="de-DE" dirty="0"/>
          </a:p>
          <a:p>
            <a:r>
              <a:rPr lang="de-DE" dirty="0" err="1"/>
              <a:t>Valency</a:t>
            </a:r>
            <a:r>
              <a:rPr lang="de-DE" dirty="0"/>
              <a:t> =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an </a:t>
            </a:r>
            <a:r>
              <a:rPr lang="de-DE" dirty="0" err="1"/>
              <a:t>argument</a:t>
            </a:r>
            <a:endParaRPr lang="de-DE" dirty="0"/>
          </a:p>
          <a:p>
            <a:r>
              <a:rPr lang="de-DE" dirty="0"/>
              <a:t>Intransitiv, transitiv, </a:t>
            </a:r>
            <a:r>
              <a:rPr lang="de-DE" dirty="0" err="1"/>
              <a:t>ditransitiv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D7EA6E-D207-DE48-BA1B-0D8D8B6D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B470-3FA7-1341-B2F4-6EDF74C86F0E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F9882-B82E-F642-8164-B6ED8C9A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0C376F-A443-2545-B7FB-EDE1791D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2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98180-0E57-B248-9CF4-25992155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Verb </a:t>
            </a:r>
            <a:r>
              <a:rPr lang="de-DE" b="1" dirty="0" err="1"/>
              <a:t>valency</a:t>
            </a:r>
            <a:r>
              <a:rPr lang="de-DE" b="1" dirty="0"/>
              <a:t> in German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2A0A5-0DA6-3D48-A567-25C39C728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ym typeface="Wingdings" pitchFamily="2" charset="2"/>
              </a:rPr>
              <a:t>Intransitiv / monovalent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“schlafen“ (</a:t>
            </a:r>
            <a:r>
              <a:rPr lang="de-DE" dirty="0" err="1"/>
              <a:t>sleep</a:t>
            </a:r>
            <a:r>
              <a:rPr lang="de-DE" dirty="0"/>
              <a:t>)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b="1" dirty="0">
                <a:sym typeface="Wingdings" pitchFamily="2" charset="2"/>
              </a:rPr>
              <a:t>Ich schlafe. </a:t>
            </a:r>
            <a:r>
              <a:rPr lang="de-DE" dirty="0">
                <a:sym typeface="Wingdings" pitchFamily="2" charset="2"/>
              </a:rPr>
              <a:t>(I </a:t>
            </a:r>
            <a:r>
              <a:rPr lang="de-DE" dirty="0" err="1">
                <a:sym typeface="Wingdings" pitchFamily="2" charset="2"/>
              </a:rPr>
              <a:t>sleep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„tanzen“ (</a:t>
            </a:r>
            <a:r>
              <a:rPr lang="de-DE" dirty="0" err="1">
                <a:sym typeface="Wingdings" pitchFamily="2" charset="2"/>
              </a:rPr>
              <a:t>dance</a:t>
            </a:r>
            <a:r>
              <a:rPr lang="de-DE" dirty="0">
                <a:sym typeface="Wingdings" pitchFamily="2" charset="2"/>
              </a:rPr>
              <a:t>)  </a:t>
            </a:r>
            <a:r>
              <a:rPr lang="de-DE" b="1" dirty="0">
                <a:sym typeface="Wingdings" pitchFamily="2" charset="2"/>
              </a:rPr>
              <a:t>Wir tanzen auf der Party. </a:t>
            </a:r>
            <a:r>
              <a:rPr lang="de-DE" dirty="0">
                <a:sym typeface="Wingdings" pitchFamily="2" charset="2"/>
              </a:rPr>
              <a:t>(</a:t>
            </a:r>
            <a:r>
              <a:rPr lang="de-DE" dirty="0" err="1">
                <a:sym typeface="Wingdings" pitchFamily="2" charset="2"/>
              </a:rPr>
              <a:t>We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dance</a:t>
            </a:r>
            <a:r>
              <a:rPr lang="de-DE" dirty="0">
                <a:sym typeface="Wingdings" pitchFamily="2" charset="2"/>
              </a:rPr>
              <a:t> at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party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31855D-1275-4144-989F-D0954A2E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56959-6A12-0F4F-AFCF-69FADC0C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4A3C19-C209-6744-9DEB-A3C78E7E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6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7A756-68E2-AB41-900F-FE403FA7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Verb </a:t>
            </a:r>
            <a:r>
              <a:rPr lang="de-DE" b="1" dirty="0" err="1"/>
              <a:t>valency</a:t>
            </a:r>
            <a:r>
              <a:rPr lang="de-DE" b="1" dirty="0"/>
              <a:t> in German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A6FBF7-297C-994D-83B6-9702F63B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Transitiv / </a:t>
            </a:r>
            <a:r>
              <a:rPr lang="de-DE" b="1" dirty="0" err="1"/>
              <a:t>divalent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„suchen“ (</a:t>
            </a:r>
            <a:r>
              <a:rPr lang="de-DE" dirty="0" err="1"/>
              <a:t>search</a:t>
            </a:r>
            <a:r>
              <a:rPr lang="de-DE" dirty="0"/>
              <a:t>) </a:t>
            </a: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 „Peter </a:t>
            </a:r>
            <a:r>
              <a:rPr lang="de-DE" b="1" dirty="0"/>
              <a:t>sucht sein Telefon</a:t>
            </a:r>
            <a:r>
              <a:rPr lang="de-DE" dirty="0"/>
              <a:t>“ (Peter </a:t>
            </a:r>
            <a:r>
              <a:rPr lang="de-DE" dirty="0" err="1"/>
              <a:t>searches</a:t>
            </a:r>
            <a:r>
              <a:rPr lang="de-DE" dirty="0"/>
              <a:t> </a:t>
            </a:r>
            <a:r>
              <a:rPr lang="de-DE" dirty="0" err="1"/>
              <a:t>his</a:t>
            </a:r>
            <a:r>
              <a:rPr lang="de-DE" dirty="0"/>
              <a:t> mobile </a:t>
            </a:r>
            <a:r>
              <a:rPr lang="de-DE" dirty="0" err="1"/>
              <a:t>phone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„lieben“ (</a:t>
            </a:r>
            <a:r>
              <a:rPr lang="de-DE" dirty="0" err="1"/>
              <a:t>love</a:t>
            </a:r>
            <a:r>
              <a:rPr lang="de-DE" dirty="0"/>
              <a:t>) </a:t>
            </a:r>
            <a:r>
              <a:rPr lang="de-DE" dirty="0">
                <a:sym typeface="Wingdings" pitchFamily="2" charset="2"/>
              </a:rPr>
              <a:t> „Ich </a:t>
            </a:r>
            <a:r>
              <a:rPr lang="de-DE" b="1" dirty="0">
                <a:sym typeface="Wingdings" pitchFamily="2" charset="2"/>
              </a:rPr>
              <a:t>liebe dich</a:t>
            </a:r>
            <a:r>
              <a:rPr lang="de-DE" dirty="0">
                <a:sym typeface="Wingdings" pitchFamily="2" charset="2"/>
              </a:rPr>
              <a:t>“ (I </a:t>
            </a:r>
            <a:r>
              <a:rPr lang="de-DE" dirty="0" err="1">
                <a:sym typeface="Wingdings" pitchFamily="2" charset="2"/>
              </a:rPr>
              <a:t>love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you</a:t>
            </a:r>
            <a:r>
              <a:rPr lang="de-DE" dirty="0">
                <a:sym typeface="Wingdings" pitchFamily="2" charset="2"/>
              </a:rPr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0F2E9E-8337-9C4B-A222-3B908841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60F4A-28F4-9F4E-ACAF-A64910AB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7A5F0F-48B9-2C43-8E9D-8F4B071D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580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403AC-D4C1-5E43-818D-418D283D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Verb </a:t>
            </a:r>
            <a:r>
              <a:rPr lang="de-DE" b="1" dirty="0" err="1"/>
              <a:t>valency</a:t>
            </a:r>
            <a:r>
              <a:rPr lang="de-DE" b="1" dirty="0"/>
              <a:t> in German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9A0469-D35C-CB45-8575-5E6D59AFF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Ditransitiv</a:t>
            </a:r>
            <a:r>
              <a:rPr lang="de-DE" b="1" dirty="0"/>
              <a:t> / trivalent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„schenken“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)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„Ich </a:t>
            </a:r>
            <a:r>
              <a:rPr lang="de-DE" b="1" dirty="0"/>
              <a:t>schenke</a:t>
            </a:r>
            <a:r>
              <a:rPr lang="de-DE" dirty="0"/>
              <a:t> dir eine Uhr“ (</a:t>
            </a:r>
            <a:r>
              <a:rPr lang="de-DE" dirty="0" err="1"/>
              <a:t>I‘ll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a </a:t>
            </a:r>
            <a:r>
              <a:rPr lang="de-DE" dirty="0" err="1"/>
              <a:t>watch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„geben“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)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„Der Mann </a:t>
            </a:r>
            <a:r>
              <a:rPr lang="de-DE" b="1" dirty="0"/>
              <a:t>gibt</a:t>
            </a:r>
            <a:r>
              <a:rPr lang="de-DE" dirty="0"/>
              <a:t> dem Kind das Buch“(The man </a:t>
            </a:r>
            <a:r>
              <a:rPr lang="de-DE" dirty="0" err="1"/>
              <a:t>gives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child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He </a:t>
            </a:r>
            <a:r>
              <a:rPr lang="de-DE" b="1" dirty="0" err="1"/>
              <a:t>gives</a:t>
            </a:r>
            <a:r>
              <a:rPr lang="de-DE" dirty="0"/>
              <a:t> </a:t>
            </a:r>
            <a:r>
              <a:rPr lang="de-DE" b="1" dirty="0"/>
              <a:t>X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/>
              <a:t>Y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32982-AD41-FA4E-98D1-AD89DF99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30F211-E0E7-A747-9517-9C39BF65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0394AE-6367-D04F-80B6-F834713B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75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9BF91-6520-5740-A591-CF8F9248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Morphology</a:t>
            </a:r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276E6-0CB8-734B-BB25-5E91095D0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Origin: </a:t>
            </a:r>
            <a:r>
              <a:rPr lang="de-DE" dirty="0" err="1"/>
              <a:t>Medicine</a:t>
            </a:r>
            <a:r>
              <a:rPr lang="de-DE" dirty="0"/>
              <a:t>, </a:t>
            </a:r>
            <a:r>
              <a:rPr lang="de-DE" dirty="0" err="1"/>
              <a:t>Biology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lingustic</a:t>
            </a:r>
            <a:r>
              <a:rPr lang="de-DE" dirty="0"/>
              <a:t>: </a:t>
            </a:r>
            <a:r>
              <a:rPr lang="de-DE" dirty="0" err="1"/>
              <a:t>study</a:t>
            </a:r>
            <a:r>
              <a:rPr lang="de-DE" dirty="0"/>
              <a:t> of </a:t>
            </a:r>
            <a:r>
              <a:rPr lang="de-DE" dirty="0" err="1"/>
              <a:t>words</a:t>
            </a:r>
            <a:r>
              <a:rPr lang="de-DE" dirty="0"/>
              <a:t> of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formed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words</a:t>
            </a:r>
            <a:endParaRPr lang="de-DE" dirty="0"/>
          </a:p>
          <a:p>
            <a:endParaRPr lang="de-DE" dirty="0"/>
          </a:p>
          <a:p>
            <a:r>
              <a:rPr lang="de-DE" dirty="0"/>
              <a:t>„Waldweg“ – „Wald-weg“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lexical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structure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“Wegen des Waldweg</a:t>
            </a:r>
            <a:r>
              <a:rPr lang="de-DE" b="1" dirty="0">
                <a:sym typeface="Wingdings" pitchFamily="2" charset="2"/>
              </a:rPr>
              <a:t>es</a:t>
            </a:r>
            <a:r>
              <a:rPr lang="de-DE" dirty="0">
                <a:sym typeface="Wingdings" pitchFamily="2" charset="2"/>
              </a:rPr>
              <a:t>“, „die schönen Waldweg</a:t>
            </a:r>
            <a:r>
              <a:rPr lang="de-DE" b="1" dirty="0">
                <a:sym typeface="Wingdings" pitchFamily="2" charset="2"/>
              </a:rPr>
              <a:t>e</a:t>
            </a:r>
            <a:r>
              <a:rPr lang="de-DE" dirty="0">
                <a:sym typeface="Wingdings" pitchFamily="2" charset="2"/>
              </a:rPr>
              <a:t>“  </a:t>
            </a:r>
            <a:r>
              <a:rPr lang="de-DE" dirty="0" err="1">
                <a:sym typeface="Wingdings" pitchFamily="2" charset="2"/>
              </a:rPr>
              <a:t>appareance</a:t>
            </a:r>
            <a:r>
              <a:rPr lang="de-DE" dirty="0">
                <a:sym typeface="Wingdings" pitchFamily="2" charset="2"/>
              </a:rPr>
              <a:t> in </a:t>
            </a:r>
            <a:r>
              <a:rPr lang="de-DE" dirty="0" err="1">
                <a:sym typeface="Wingdings" pitchFamily="2" charset="2"/>
              </a:rPr>
              <a:t>relation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other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words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1066D7-467D-9E4A-9409-04A05E0F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81ABE7-03B8-CA47-9159-FEC7EEAB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B3ECEB-705F-4A49-93A2-B847F84C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45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80CA3-826A-BD40-95DB-E7BB2F25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Inflection</a:t>
            </a:r>
            <a:r>
              <a:rPr lang="de-DE" b="1" dirty="0"/>
              <a:t> (Flexion)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FE0D37-8C6A-4745-A06E-54E7A08F6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Paradigm</a:t>
            </a:r>
            <a:r>
              <a:rPr lang="de-DE" dirty="0"/>
              <a:t> of </a:t>
            </a:r>
            <a:r>
              <a:rPr lang="de-DE" dirty="0" err="1"/>
              <a:t>words</a:t>
            </a:r>
            <a:endParaRPr lang="de-DE" dirty="0"/>
          </a:p>
          <a:p>
            <a:r>
              <a:rPr lang="de-DE" dirty="0"/>
              <a:t>Verbs: 	Person</a:t>
            </a:r>
          </a:p>
          <a:p>
            <a:pPr marL="0" indent="0">
              <a:buNone/>
            </a:pPr>
            <a:r>
              <a:rPr lang="de-DE" dirty="0"/>
              <a:t>		Numerus</a:t>
            </a:r>
          </a:p>
          <a:p>
            <a:pPr marL="0" indent="0">
              <a:buNone/>
            </a:pPr>
            <a:r>
              <a:rPr lang="de-DE" dirty="0"/>
              <a:t>		Modus	</a:t>
            </a:r>
          </a:p>
          <a:p>
            <a:pPr marL="0" indent="0">
              <a:buNone/>
            </a:pPr>
            <a:r>
              <a:rPr lang="de-DE" dirty="0"/>
              <a:t>		Tempus		</a:t>
            </a:r>
          </a:p>
          <a:p>
            <a:pPr marL="0" indent="0">
              <a:buNone/>
            </a:pPr>
            <a:r>
              <a:rPr lang="de-DE" dirty="0"/>
              <a:t>		Genus </a:t>
            </a:r>
            <a:r>
              <a:rPr lang="de-DE" dirty="0" err="1"/>
              <a:t>Verbi</a:t>
            </a:r>
            <a:endParaRPr lang="de-DE" dirty="0"/>
          </a:p>
          <a:p>
            <a:endParaRPr lang="de-DE" dirty="0"/>
          </a:p>
          <a:p>
            <a:r>
              <a:rPr lang="de-DE" dirty="0"/>
              <a:t> “</a:t>
            </a:r>
            <a:r>
              <a:rPr lang="de-DE" b="1" dirty="0"/>
              <a:t>Der Vater ruft den Sohn“</a:t>
            </a:r>
            <a:r>
              <a:rPr lang="de-DE" dirty="0"/>
              <a:t>  oder </a:t>
            </a:r>
            <a:r>
              <a:rPr lang="de-DE" b="1" dirty="0"/>
              <a:t>„Den Sohn ruft der Vater“</a:t>
            </a:r>
          </a:p>
          <a:p>
            <a:r>
              <a:rPr lang="de-DE" b="1" dirty="0"/>
              <a:t>„ The </a:t>
            </a:r>
            <a:r>
              <a:rPr lang="de-DE" b="1" dirty="0" err="1"/>
              <a:t>father</a:t>
            </a:r>
            <a:r>
              <a:rPr lang="de-DE" b="1" dirty="0"/>
              <a:t> </a:t>
            </a:r>
            <a:r>
              <a:rPr lang="de-DE" b="1" dirty="0" err="1"/>
              <a:t>calls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son</a:t>
            </a:r>
            <a:r>
              <a:rPr lang="de-DE" b="1" dirty="0"/>
              <a:t>“ </a:t>
            </a:r>
            <a:r>
              <a:rPr lang="de-DE" dirty="0"/>
              <a:t>≠ </a:t>
            </a:r>
            <a:r>
              <a:rPr lang="de-DE" b="1" dirty="0"/>
              <a:t>„The </a:t>
            </a:r>
            <a:r>
              <a:rPr lang="de-DE" b="1" dirty="0" err="1"/>
              <a:t>son</a:t>
            </a:r>
            <a:r>
              <a:rPr lang="de-DE" b="1" dirty="0"/>
              <a:t> </a:t>
            </a:r>
            <a:r>
              <a:rPr lang="de-DE" b="1" dirty="0" err="1"/>
              <a:t>calls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father</a:t>
            </a:r>
            <a:r>
              <a:rPr lang="de-DE" b="1" dirty="0"/>
              <a:t>“</a:t>
            </a:r>
          </a:p>
          <a:p>
            <a:pPr marL="0" indent="0">
              <a:buNone/>
            </a:pPr>
            <a:r>
              <a:rPr lang="de-DE" b="1" dirty="0">
                <a:sym typeface="Wingdings" pitchFamily="2" charset="2"/>
              </a:rPr>
              <a:t> „The </a:t>
            </a:r>
            <a:r>
              <a:rPr lang="de-DE" b="1" dirty="0" err="1">
                <a:sym typeface="Wingdings" pitchFamily="2" charset="2"/>
              </a:rPr>
              <a:t>son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is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called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by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the</a:t>
            </a:r>
            <a:r>
              <a:rPr lang="de-DE" b="1" dirty="0">
                <a:sym typeface="Wingdings" pitchFamily="2" charset="2"/>
              </a:rPr>
              <a:t> </a:t>
            </a:r>
            <a:r>
              <a:rPr lang="de-DE" b="1" dirty="0" err="1">
                <a:sym typeface="Wingdings" pitchFamily="2" charset="2"/>
              </a:rPr>
              <a:t>father</a:t>
            </a:r>
            <a:r>
              <a:rPr lang="de-DE" b="1" dirty="0">
                <a:sym typeface="Wingdings" pitchFamily="2" charset="2"/>
              </a:rPr>
              <a:t>“ 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C0F1D0-458D-A649-AA98-397FF929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2ACE09-562B-AB42-9A1E-256F34C5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705547-EB71-3946-8403-4CBD538C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4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C8676-F2C6-3241-9062-9371BB9C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Inflectional</a:t>
            </a:r>
            <a:r>
              <a:rPr lang="de-DE" b="1" dirty="0"/>
              <a:t> </a:t>
            </a:r>
            <a:r>
              <a:rPr lang="de-DE" b="1" dirty="0" err="1"/>
              <a:t>morphology</a:t>
            </a:r>
            <a:r>
              <a:rPr lang="de-DE" b="1" dirty="0"/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F6AD6C-4369-944C-BD8A-162593E9CA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 err="1"/>
              <a:t>Analytic</a:t>
            </a:r>
            <a:r>
              <a:rPr lang="de-DE" b="1" dirty="0"/>
              <a:t> form </a:t>
            </a:r>
          </a:p>
          <a:p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morpheme</a:t>
            </a:r>
            <a:r>
              <a:rPr lang="de-DE" dirty="0"/>
              <a:t>-per-</a:t>
            </a:r>
            <a:r>
              <a:rPr lang="de-DE" dirty="0" err="1"/>
              <a:t>word</a:t>
            </a:r>
            <a:endParaRPr lang="de-DE" dirty="0"/>
          </a:p>
          <a:p>
            <a:r>
              <a:rPr lang="de-DE" dirty="0" err="1"/>
              <a:t>Conveys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words</a:t>
            </a:r>
            <a:endParaRPr lang="de-DE" dirty="0"/>
          </a:p>
          <a:p>
            <a:r>
              <a:rPr lang="de-DE" dirty="0"/>
              <a:t>Breaks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seperate</a:t>
            </a:r>
            <a:r>
              <a:rPr lang="de-DE" dirty="0"/>
              <a:t> </a:t>
            </a:r>
            <a:r>
              <a:rPr lang="de-DE" dirty="0" err="1"/>
              <a:t>words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24FC701-B232-BC44-9E7C-3FFBABF76D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b="1" dirty="0" err="1"/>
              <a:t>Synthetic</a:t>
            </a:r>
            <a:r>
              <a:rPr lang="de-DE" b="1" dirty="0"/>
              <a:t> form </a:t>
            </a:r>
          </a:p>
          <a:p>
            <a:r>
              <a:rPr lang="de-DE" dirty="0"/>
              <a:t>high </a:t>
            </a:r>
            <a:r>
              <a:rPr lang="de-DE" dirty="0" err="1"/>
              <a:t>morpheme</a:t>
            </a:r>
            <a:r>
              <a:rPr lang="de-DE" dirty="0"/>
              <a:t>-per-</a:t>
            </a:r>
            <a:r>
              <a:rPr lang="de-DE" dirty="0" err="1"/>
              <a:t>word</a:t>
            </a:r>
            <a:endParaRPr lang="de-DE" dirty="0"/>
          </a:p>
          <a:p>
            <a:r>
              <a:rPr lang="de-DE" dirty="0" err="1"/>
              <a:t>Composes</a:t>
            </a:r>
            <a:r>
              <a:rPr lang="de-DE" dirty="0"/>
              <a:t> multiple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3F079B-6686-B940-9FC5-06043299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48AE3-4708-C247-AED0-0E583155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C5B302-733F-544A-9ED7-52131E9A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63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02036-BB50-D446-9B82-A57082D5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Inflectional</a:t>
            </a:r>
            <a:r>
              <a:rPr lang="de-DE" b="1" dirty="0"/>
              <a:t> </a:t>
            </a:r>
            <a:r>
              <a:rPr lang="de-DE" b="1" dirty="0" err="1"/>
              <a:t>morphology</a:t>
            </a:r>
            <a:r>
              <a:rPr lang="de-DE" b="1" dirty="0"/>
              <a:t> 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50F27-3663-B04F-9C41-2540F798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„Ich habe gegessen“ (I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eat</a:t>
            </a:r>
            <a:r>
              <a:rPr lang="de-DE" dirty="0"/>
              <a:t>)</a:t>
            </a:r>
          </a:p>
          <a:p>
            <a:r>
              <a:rPr lang="de-DE" dirty="0"/>
              <a:t>„ist gegangen“ (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)</a:t>
            </a:r>
          </a:p>
          <a:p>
            <a:r>
              <a:rPr lang="de-DE" dirty="0"/>
              <a:t>„wird gehen“ (will </a:t>
            </a:r>
            <a:r>
              <a:rPr lang="de-DE" dirty="0" err="1"/>
              <a:t>go</a:t>
            </a:r>
            <a:r>
              <a:rPr lang="de-DE" dirty="0"/>
              <a:t>)</a:t>
            </a:r>
          </a:p>
          <a:p>
            <a:r>
              <a:rPr lang="de-DE" dirty="0" err="1">
                <a:sym typeface="Wingdings" pitchFamily="2" charset="2"/>
              </a:rPr>
              <a:t>Auxiliary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verb</a:t>
            </a:r>
            <a:r>
              <a:rPr lang="de-DE" dirty="0">
                <a:sym typeface="Wingdings" pitchFamily="2" charset="2"/>
              </a:rPr>
              <a:t> „habe“,  „ist“ „wird“   </a:t>
            </a:r>
            <a:r>
              <a:rPr lang="de-DE" dirty="0" err="1">
                <a:sym typeface="Wingdings" pitchFamily="2" charset="2"/>
              </a:rPr>
              <a:t>grammatical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information</a:t>
            </a:r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“Ich aß“</a:t>
            </a:r>
          </a:p>
          <a:p>
            <a:r>
              <a:rPr lang="de-DE" dirty="0" err="1">
                <a:sym typeface="Wingdings" pitchFamily="2" charset="2"/>
              </a:rPr>
              <a:t>Synthetic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/>
              <a:t> (I </a:t>
            </a:r>
            <a:r>
              <a:rPr lang="de-DE" dirty="0" err="1"/>
              <a:t>ate</a:t>
            </a:r>
            <a:r>
              <a:rPr lang="de-DE" dirty="0"/>
              <a:t>) </a:t>
            </a:r>
          </a:p>
          <a:p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no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use</a:t>
            </a:r>
            <a:r>
              <a:rPr lang="de-DE" dirty="0">
                <a:sym typeface="Wingdings" pitchFamily="2" charset="2"/>
              </a:rPr>
              <a:t> of an </a:t>
            </a:r>
            <a:r>
              <a:rPr lang="de-DE" dirty="0" err="1">
                <a:sym typeface="Wingdings" pitchFamily="2" charset="2"/>
              </a:rPr>
              <a:t>auxiliry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verb</a:t>
            </a:r>
            <a:r>
              <a:rPr lang="de-DE" dirty="0">
                <a:sym typeface="Wingdings" pitchFamily="2" charset="2"/>
              </a:rPr>
              <a:t>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351B24-A69E-2940-976E-FB95FC0D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802FAB-F6C4-D845-AFE4-1D1C7C1D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CC6A3E-2297-D544-9649-939913DC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37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59966-24E8-5D49-8E27-F759A8B8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Relevance</a:t>
            </a:r>
            <a:r>
              <a:rPr lang="de-DE" dirty="0"/>
              <a:t> – </a:t>
            </a:r>
            <a:r>
              <a:rPr lang="de-DE" dirty="0" err="1"/>
              <a:t>Analytic</a:t>
            </a:r>
            <a:r>
              <a:rPr lang="de-DE" dirty="0"/>
              <a:t> 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8A0DF7-4F0A-E642-A62A-A9762322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Positiv: 	transparent </a:t>
            </a:r>
            <a:r>
              <a:rPr lang="de-DE" dirty="0" err="1"/>
              <a:t>seperation</a:t>
            </a:r>
            <a:r>
              <a:rPr lang="de-DE" dirty="0"/>
              <a:t> of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r>
              <a:rPr lang="de-DE" dirty="0"/>
              <a:t>Negativ: 	</a:t>
            </a:r>
            <a:r>
              <a:rPr lang="de-DE" dirty="0" err="1"/>
              <a:t>connected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stand </a:t>
            </a:r>
            <a:r>
              <a:rPr lang="de-DE" dirty="0" err="1"/>
              <a:t>seperatly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“Das Flugzeug </a:t>
            </a:r>
            <a:r>
              <a:rPr lang="de-DE" b="1" dirty="0"/>
              <a:t>ist</a:t>
            </a:r>
            <a:r>
              <a:rPr lang="de-DE" dirty="0"/>
              <a:t> gestern Nachmittag in Boston </a:t>
            </a:r>
            <a:r>
              <a:rPr lang="de-DE" b="1" dirty="0"/>
              <a:t>gelandet</a:t>
            </a:r>
            <a:r>
              <a:rPr lang="de-DE" dirty="0"/>
              <a:t>.“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2B6398-2B4B-D34A-8D6B-AEFF96AF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5F5C0E-6FB3-5C4B-A8C7-95AA882E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D03A95-3DAE-D340-AF23-4C989416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202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32C98-3C73-8347-B27F-82BE04A9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Relevance</a:t>
            </a:r>
            <a:r>
              <a:rPr lang="de-DE" dirty="0"/>
              <a:t> – </a:t>
            </a:r>
            <a:r>
              <a:rPr lang="de-DE" dirty="0" err="1"/>
              <a:t>Synthetic</a:t>
            </a:r>
            <a:r>
              <a:rPr lang="de-DE" dirty="0"/>
              <a:t> 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F5E9F4-24B2-9948-A1ED-96FCD274B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Positiv: 	relevant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independent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endParaRPr lang="de-DE" dirty="0"/>
          </a:p>
          <a:p>
            <a:r>
              <a:rPr lang="de-DE" dirty="0"/>
              <a:t>Negativ: 	intransparent </a:t>
            </a:r>
            <a:r>
              <a:rPr lang="de-DE" dirty="0" err="1"/>
              <a:t>fusion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harder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03229-A1F1-1D47-9736-825B7B4F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F610FE-2D70-3D49-8DBC-A1C8F2DA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C28F2D-D0D5-704A-9FC4-A6657A43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85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A235A-A476-8C43-8554-9E3E5A35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38F945-6E03-404E-B133-07147CC94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1. </a:t>
            </a:r>
            <a:r>
              <a:rPr lang="de-DE" b="1" dirty="0" err="1"/>
              <a:t>TypeCraft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1.1 Editor</a:t>
            </a:r>
          </a:p>
          <a:p>
            <a:pPr marL="0" indent="0">
              <a:buNone/>
            </a:pPr>
            <a:r>
              <a:rPr lang="de-DE" dirty="0"/>
              <a:t>1.2 Editor Basics</a:t>
            </a:r>
          </a:p>
          <a:p>
            <a:pPr marL="0" indent="0">
              <a:buNone/>
            </a:pPr>
            <a:r>
              <a:rPr lang="de-DE" dirty="0"/>
              <a:t>1.3 Database</a:t>
            </a:r>
          </a:p>
          <a:p>
            <a:pPr marL="0" indent="0">
              <a:buNone/>
            </a:pPr>
            <a:r>
              <a:rPr lang="de-DE" b="1" dirty="0"/>
              <a:t>2. Verb </a:t>
            </a:r>
            <a:r>
              <a:rPr lang="de-DE" b="1" dirty="0" err="1"/>
              <a:t>valency</a:t>
            </a:r>
            <a:r>
              <a:rPr lang="de-DE" b="1" dirty="0"/>
              <a:t> in German</a:t>
            </a:r>
          </a:p>
          <a:p>
            <a:pPr marL="0" indent="0">
              <a:buNone/>
            </a:pPr>
            <a:r>
              <a:rPr lang="de-DE" b="1" dirty="0"/>
              <a:t>3. </a:t>
            </a:r>
            <a:r>
              <a:rPr lang="de-DE" b="1" dirty="0" err="1"/>
              <a:t>Inflectional</a:t>
            </a:r>
            <a:r>
              <a:rPr lang="de-DE" b="1" dirty="0"/>
              <a:t> </a:t>
            </a:r>
            <a:r>
              <a:rPr lang="de-DE" b="1" dirty="0" err="1"/>
              <a:t>morphology</a:t>
            </a:r>
            <a:r>
              <a:rPr lang="de-DE" b="1" dirty="0"/>
              <a:t> </a:t>
            </a:r>
          </a:p>
          <a:p>
            <a:pPr marL="0" indent="0">
              <a:buNone/>
            </a:pPr>
            <a:r>
              <a:rPr lang="de-DE" b="1" dirty="0"/>
              <a:t>4. </a:t>
            </a:r>
            <a:r>
              <a:rPr lang="de-DE" b="1" dirty="0" err="1"/>
              <a:t>Relevance</a:t>
            </a:r>
            <a:r>
              <a:rPr lang="de-DE" b="1" dirty="0"/>
              <a:t>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0B7AC5-6A8E-CA4E-A0B7-C2690564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161A4-84D3-4645-922D-D2CA98A55AE7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EEDFF8-2011-004A-9A90-8222FAFF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Suna Kaya – Hochschule Darmstadt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73DC40-1067-F44F-BFAE-B66C0339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68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8F877-D265-0441-9107-853464DB8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Relevance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B7FDB5-20D5-6D4D-B3BE-A169026E6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Analytical </a:t>
            </a:r>
            <a:r>
              <a:rPr lang="de-DE" dirty="0" err="1"/>
              <a:t>forms</a:t>
            </a:r>
            <a:r>
              <a:rPr lang="de-DE" dirty="0"/>
              <a:t> &gt;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forms</a:t>
            </a:r>
            <a:r>
              <a:rPr lang="de-DE" dirty="0"/>
              <a:t> in German</a:t>
            </a:r>
          </a:p>
          <a:p>
            <a:r>
              <a:rPr lang="de-DE" dirty="0" err="1"/>
              <a:t>Auxiliry</a:t>
            </a:r>
            <a:r>
              <a:rPr lang="de-DE" dirty="0"/>
              <a:t> </a:t>
            </a:r>
            <a:r>
              <a:rPr lang="de-DE" dirty="0" err="1"/>
              <a:t>verbs</a:t>
            </a:r>
            <a:r>
              <a:rPr lang="de-DE" dirty="0"/>
              <a:t> </a:t>
            </a:r>
            <a:r>
              <a:rPr lang="de-DE" dirty="0" err="1"/>
              <a:t>prefered</a:t>
            </a:r>
            <a:endParaRPr lang="de-DE" dirty="0"/>
          </a:p>
          <a:p>
            <a:r>
              <a:rPr lang="de-DE" dirty="0" err="1"/>
              <a:t>Function</a:t>
            </a:r>
            <a:r>
              <a:rPr lang="de-DE" dirty="0"/>
              <a:t> of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clearly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CCB96C-D83E-CE4D-B892-21FF74CF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E781AB-5A8D-E148-92C4-A8B51935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0EE0E-96C4-D24F-9F65-8ADC4324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31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6E7AC69-67A1-AC4E-B32E-80AC3842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28" y="2514600"/>
            <a:ext cx="9601200" cy="1485900"/>
          </a:xfrm>
        </p:spPr>
        <p:txBody>
          <a:bodyPr/>
          <a:lstStyle/>
          <a:p>
            <a:pPr algn="ctr"/>
            <a:r>
              <a:rPr lang="de-DE" dirty="0"/>
              <a:t>THANK YOU FOR YOUR ATTENTION!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25C935-AB13-1741-A7C4-856EBD33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A4EFAC-EAAF-1743-8318-8DD77FD6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8E90F4-D5C0-B04C-8738-0B0373E7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5BFCB-B646-E145-82D7-5BC5D226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90348-F648-E244-B9C5-9463DF4EC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/>
              <a:t>Breidel</a:t>
            </a:r>
            <a:r>
              <a:rPr lang="de-DE" dirty="0"/>
              <a:t>, U., Maaß C.: Leichte Sprache: Theoretische Grundlagen ?Orientierung für die Praxis, Augsburg, 2016.</a:t>
            </a:r>
          </a:p>
          <a:p>
            <a:pPr marL="0" indent="0">
              <a:buNone/>
            </a:pPr>
            <a:r>
              <a:rPr lang="de-DE" dirty="0"/>
              <a:t>Maaß, C.: Morphologie, Hildesheim, 2014. </a:t>
            </a:r>
          </a:p>
          <a:p>
            <a:pPr marL="0" indent="0">
              <a:buNone/>
            </a:pPr>
            <a:r>
              <a:rPr lang="de-DE" dirty="0" err="1"/>
              <a:t>Vetulani</a:t>
            </a:r>
            <a:r>
              <a:rPr lang="de-DE" dirty="0"/>
              <a:t> Z., Mariani J., Human Language Technology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Computer Science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Linguistics</a:t>
            </a:r>
            <a:r>
              <a:rPr lang="de-DE" dirty="0"/>
              <a:t>, </a:t>
            </a:r>
            <a:r>
              <a:rPr lang="de-DE" dirty="0" err="1"/>
              <a:t>Poznan</a:t>
            </a:r>
            <a:r>
              <a:rPr lang="de-DE" dirty="0"/>
              <a:t>, 2014, </a:t>
            </a:r>
            <a:endParaRPr lang="de-DE" dirty="0">
              <a:hlinkClick r:id="rId2"/>
            </a:endParaRP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https://www.germanistik.uni-kiel.de/de/lehrbereiche/niederdeutsch/studium/downloads/Einf%20Sprwiss%2010%20-%20Syntax%20I.pdf</a:t>
            </a:r>
            <a:endParaRPr lang="de-DE" dirty="0"/>
          </a:p>
          <a:p>
            <a:pPr marL="0" indent="0">
              <a:buNone/>
            </a:pPr>
            <a:r>
              <a:rPr lang="de-DE" dirty="0">
                <a:hlinkClick r:id="rId3"/>
              </a:rPr>
              <a:t>http://www.canoo.net/services/OnlineGrammar/Wort/Verb/Valenz/Trans-Intrans.html</a:t>
            </a:r>
            <a:r>
              <a:rPr lang="de-DE" dirty="0"/>
              <a:t>, online abgerufen am 27.04.2018</a:t>
            </a:r>
          </a:p>
          <a:p>
            <a:pPr marL="0" indent="0">
              <a:buNone/>
            </a:pPr>
            <a:r>
              <a:rPr lang="de-DE" dirty="0">
                <a:hlinkClick r:id="rId4"/>
              </a:rPr>
              <a:t>http://mein-deutschbuch.de/nominalisierung.html</a:t>
            </a:r>
            <a:r>
              <a:rPr lang="de-DE" dirty="0"/>
              <a:t>, online abgerufen am 28.04.2018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5D7F6-73E0-0349-90D4-80D3465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EC5F-605C-4549-A4E9-3316C7153DA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A1F09E-35E7-B942-952C-D4AED656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Information Science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634755-72DC-F84E-BAB9-DBA03AC5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82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B7085-136C-7E40-8BDF-A14BB202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TypeCraft</a:t>
            </a:r>
            <a:r>
              <a:rPr lang="de-DE" b="1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EF3875-27F2-CB46-9A07-0F0D934F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Free online </a:t>
            </a:r>
            <a:r>
              <a:rPr lang="de-DE" dirty="0" err="1"/>
              <a:t>application</a:t>
            </a:r>
            <a:r>
              <a:rPr lang="de-DE" dirty="0"/>
              <a:t> </a:t>
            </a:r>
          </a:p>
          <a:p>
            <a:r>
              <a:rPr lang="de-DE" dirty="0"/>
              <a:t>Interlinear </a:t>
            </a:r>
            <a:r>
              <a:rPr lang="de-DE" dirty="0" err="1"/>
              <a:t>Glossing</a:t>
            </a:r>
            <a:r>
              <a:rPr lang="de-DE" dirty="0"/>
              <a:t> Editor (IGT)</a:t>
            </a:r>
          </a:p>
          <a:p>
            <a:r>
              <a:rPr lang="de-DE" dirty="0"/>
              <a:t>Natural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</a:p>
          <a:p>
            <a:r>
              <a:rPr lang="de-DE" dirty="0" err="1"/>
              <a:t>Creation</a:t>
            </a:r>
            <a:r>
              <a:rPr lang="de-DE" dirty="0"/>
              <a:t>,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retrieval</a:t>
            </a:r>
            <a:r>
              <a:rPr lang="de-DE" dirty="0"/>
              <a:t> of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AEAEE8-B13C-1A43-978F-2BB5B31C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9D94-CFCE-B44D-96E1-142EC3D5A8D9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35A1E7-0734-584C-91D4-33046D33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4A0DDF-BB9F-B542-8A5B-7F452C69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93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CDB66-E33F-2F41-BED6-9F428CB2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TypeCraft</a:t>
            </a:r>
            <a:r>
              <a:rPr lang="de-DE" b="1" dirty="0"/>
              <a:t> – Editor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C560E6-A55E-8A4F-A12B-A500CCBF5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Log-in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endParaRPr lang="de-DE" dirty="0"/>
          </a:p>
          <a:p>
            <a:r>
              <a:rPr lang="de-DE" dirty="0"/>
              <a:t>Search open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genereal</a:t>
            </a:r>
            <a:r>
              <a:rPr lang="de-DE" dirty="0"/>
              <a:t> </a:t>
            </a:r>
            <a:r>
              <a:rPr lang="de-DE" dirty="0" err="1"/>
              <a:t>public</a:t>
            </a:r>
            <a:endParaRPr lang="de-DE" dirty="0"/>
          </a:p>
          <a:p>
            <a:r>
              <a:rPr lang="de-DE" dirty="0"/>
              <a:t>Unicode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C019BE-54FD-7749-BEC9-00008F21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9EFE-E89F-F346-9853-494FC4C2293E}" type="datetime1">
              <a:rPr lang="de-DE" smtClean="0"/>
              <a:t>09.05.18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D402E0-EF44-4F46-BEF1-A52EF978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BEBFBB4-8982-CD4F-98A1-B96DA210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46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D7EEE-0E41-404B-9DA6-0006525C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TypeCraft</a:t>
            </a:r>
            <a:r>
              <a:rPr lang="de-DE" b="1" dirty="0"/>
              <a:t> Editor – Basics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EE0FD48-106B-D74F-9210-246A47730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0631" y="2286000"/>
            <a:ext cx="6163137" cy="3581400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BB37064-6DC4-954D-86FB-AC4C0111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6015-347F-E746-AA19-12A2A9F3C7AF}" type="datetime1">
              <a:rPr lang="de-DE" smtClean="0"/>
              <a:t>09.05.18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376CDCC-B9D4-A44D-84D4-5D0FE433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120B36-0C06-904F-8471-B40C4E25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7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C1359-D874-9F41-A6A3-804151D2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TypeCraft</a:t>
            </a:r>
            <a:r>
              <a:rPr lang="de-DE" b="1" dirty="0"/>
              <a:t> – Database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AEE841-BB1C-0E48-978A-8AC996459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Portal of </a:t>
            </a:r>
            <a:r>
              <a:rPr lang="de-DE" dirty="0" err="1"/>
              <a:t>languages</a:t>
            </a:r>
            <a:r>
              <a:rPr lang="de-DE" dirty="0"/>
              <a:t> </a:t>
            </a:r>
          </a:p>
          <a:p>
            <a:r>
              <a:rPr lang="de-DE" dirty="0"/>
              <a:t>2605 Texts</a:t>
            </a:r>
          </a:p>
          <a:p>
            <a:r>
              <a:rPr lang="de-DE" dirty="0"/>
              <a:t>Over 150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  <a:p>
            <a:r>
              <a:rPr lang="de-DE" dirty="0"/>
              <a:t>Download </a:t>
            </a:r>
            <a:r>
              <a:rPr lang="de-DE" dirty="0" err="1"/>
              <a:t>function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947C02-0EFB-CF48-B58F-D0056081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20C7-89D4-1341-A6AB-A3C7939FCF68}" type="datetime1">
              <a:rPr lang="de-DE" smtClean="0"/>
              <a:t>09.05.18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40CCB3-9FBE-764E-864F-8B69FF33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02319A-104C-C543-BECA-86E25ABE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08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FD69C-E11F-2D46-9477-E72C78E5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TypeCraft</a:t>
            </a:r>
            <a:r>
              <a:rPr lang="de-DE" b="1" dirty="0"/>
              <a:t> – Database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B8E6A14-E7F9-674F-B3C7-224A030BF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307080" y="2286000"/>
            <a:ext cx="5730240" cy="3581400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2E952E9-91DD-DA4A-BFD3-9822DC8B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21D-0B5B-2C46-B629-97E680DB0373}" type="datetime1">
              <a:rPr lang="de-DE" smtClean="0"/>
              <a:t>09.05.18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7A59B2E-3AF3-7446-BDCB-90B9343A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82C255-0781-EA4C-9B64-B35B61E7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29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9104D-A156-C742-9AEA-23AAC3B8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TypeCraft</a:t>
            </a:r>
            <a:r>
              <a:rPr lang="de-DE" b="1" dirty="0"/>
              <a:t> – Database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5C503E3-F286-A949-AF4B-2EB43EE15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080" y="2286000"/>
            <a:ext cx="5730240" cy="3581400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6B5BCB2-3DA7-654C-9EB7-258AF4C8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167D-BD6B-694B-A523-95C5856DC425}" type="datetime1">
              <a:rPr lang="de-DE" smtClean="0"/>
              <a:t>09.05.18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A1A1938-D043-FF43-977B-918E5A09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E2749F8-EEC7-1541-8B37-A91B0369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09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57625-07E7-CD47-8BC3-1C6729E8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TypeCraft</a:t>
            </a:r>
            <a:r>
              <a:rPr lang="de-DE" b="1" dirty="0"/>
              <a:t> – Database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6EF037B-D06B-0346-ADF5-E14497F9F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080" y="2286000"/>
            <a:ext cx="5730240" cy="3581400"/>
          </a:xfr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8E6F4D6-B081-574A-AED7-6CBAC0BC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CAE9-CA2B-5545-9277-70C5A7103C5D}" type="datetime1">
              <a:rPr lang="de-DE" smtClean="0"/>
              <a:t>09.05.18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4C0FA0C-2494-1D4F-99EE-57202468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Suna Kaya – Hochschule Darmstadt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5C72440-4A8B-6848-9161-00BB8F0F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635-3A05-6B41-BE10-56368682A2A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60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uschneiden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Zuschnei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uschnei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1358</Words>
  <Application>Microsoft Macintosh PowerPoint</Application>
  <PresentationFormat>Breitbild</PresentationFormat>
  <Paragraphs>241</Paragraphs>
  <Slides>22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Wingdings</vt:lpstr>
      <vt:lpstr>Office</vt:lpstr>
      <vt:lpstr>Zuschneiden</vt:lpstr>
      <vt:lpstr>PowerPoint-Präsentation</vt:lpstr>
      <vt:lpstr>AGENDA</vt:lpstr>
      <vt:lpstr>TypeCraft </vt:lpstr>
      <vt:lpstr>TypeCraft – Editor</vt:lpstr>
      <vt:lpstr>TypeCraft Editor – Basics</vt:lpstr>
      <vt:lpstr>TypeCraft – Database</vt:lpstr>
      <vt:lpstr>TypeCraft – Database </vt:lpstr>
      <vt:lpstr>TypeCraft – Database </vt:lpstr>
      <vt:lpstr>TypeCraft – Database</vt:lpstr>
      <vt:lpstr>Verb valency in German  </vt:lpstr>
      <vt:lpstr>Verb valency in German </vt:lpstr>
      <vt:lpstr>Verb valency in German </vt:lpstr>
      <vt:lpstr>Verb valency in German </vt:lpstr>
      <vt:lpstr>Morphology </vt:lpstr>
      <vt:lpstr>Inflection (Flexion)</vt:lpstr>
      <vt:lpstr>Inflectional morphology </vt:lpstr>
      <vt:lpstr>Inflectional morphology  </vt:lpstr>
      <vt:lpstr>Relevance – Analytic Form</vt:lpstr>
      <vt:lpstr>Relevance – Synthetic Form</vt:lpstr>
      <vt:lpstr>Relevance</vt:lpstr>
      <vt:lpstr>THANK YOU FOR YOUR ATTENTION! </vt:lpstr>
      <vt:lpstr>Sources: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TypeCraft  </dc:title>
  <dc:creator>Kaya, Suna (FRA-MRM)</dc:creator>
  <cp:lastModifiedBy>Kaya, Suna (FRA-MRM)</cp:lastModifiedBy>
  <cp:revision>70</cp:revision>
  <dcterms:created xsi:type="dcterms:W3CDTF">2018-05-04T08:54:29Z</dcterms:created>
  <dcterms:modified xsi:type="dcterms:W3CDTF">2018-05-09T06:31:16Z</dcterms:modified>
</cp:coreProperties>
</file>