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66" r:id="rId14"/>
    <p:sldId id="267" r:id="rId15"/>
    <p:sldId id="268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3" autoAdjust="0"/>
  </p:normalViewPr>
  <p:slideViewPr>
    <p:cSldViewPr snapToGrid="0">
      <p:cViewPr varScale="1">
        <p:scale>
          <a:sx n="63" d="100"/>
          <a:sy n="63" d="100"/>
        </p:scale>
        <p:origin x="222" y="78"/>
      </p:cViewPr>
      <p:guideLst/>
    </p:cSldViewPr>
  </p:slideViewPr>
  <p:outlineViewPr>
    <p:cViewPr>
      <p:scale>
        <a:sx n="33" d="100"/>
        <a:sy n="33" d="100"/>
      </p:scale>
      <p:origin x="0" y="-106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F6C82-2FF6-4311-B3B2-CA6C1E7C72A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8A257-74F0-4797-9EC4-EC787E40E1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39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LS was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initiated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intellectual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disabilities</a:t>
            </a:r>
            <a:endParaRPr lang="de-DE" baseline="0" dirty="0" smtClean="0"/>
          </a:p>
          <a:p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,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learning</a:t>
            </a:r>
            <a:r>
              <a:rPr lang="de-DE" baseline="0" dirty="0" smtClean="0"/>
              <a:t> German (personal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257-74F0-4797-9EC4-EC787E40E1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72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257-74F0-4797-9EC4-EC787E40E1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9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257-74F0-4797-9EC4-EC787E40E1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257-74F0-4797-9EC4-EC787E40E1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0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just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257-74F0-4797-9EC4-EC787E40E1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8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authoring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acrolinx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languagetool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textlab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8A257-74F0-4797-9EC4-EC787E40E1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3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Europäische Richtlinien für leichte Lesbarkeit:</a:t>
            </a:r>
          </a:p>
          <a:p>
            <a:pPr lvl="1"/>
            <a:r>
              <a:rPr lang="en-US" dirty="0" smtClean="0"/>
              <a:t>Instructions for authors</a:t>
            </a:r>
          </a:p>
          <a:p>
            <a:pPr lvl="1"/>
            <a:r>
              <a:rPr lang="en-US" dirty="0" smtClean="0"/>
              <a:t>20 linguistic rules, here only an excerpt</a:t>
            </a:r>
          </a:p>
          <a:p>
            <a:pPr lvl="1"/>
            <a:r>
              <a:rPr lang="en-US" dirty="0" smtClean="0"/>
              <a:t>no examples</a:t>
            </a:r>
          </a:p>
          <a:p>
            <a:pPr lvl="1"/>
            <a:r>
              <a:rPr lang="en-US" dirty="0" smtClean="0"/>
              <a:t>Rules in "normal" language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2-2FDC-4FE6-8A45-CB5BD68D6A0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76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Netzwerk Leichte Sprache (Aktion Mensch)</a:t>
            </a:r>
          </a:p>
          <a:p>
            <a:pPr lvl="1"/>
            <a:r>
              <a:rPr lang="de-DE" dirty="0" smtClean="0"/>
              <a:t>43 </a:t>
            </a:r>
            <a:r>
              <a:rPr lang="de-DE" dirty="0" err="1" smtClean="0"/>
              <a:t>rules</a:t>
            </a:r>
            <a:endParaRPr lang="de-DE" dirty="0" smtClean="0"/>
          </a:p>
          <a:p>
            <a:pPr lvl="1"/>
            <a:r>
              <a:rPr lang="en-US" dirty="0" smtClean="0"/>
              <a:t>Positive and negative examples for the rules</a:t>
            </a:r>
          </a:p>
          <a:p>
            <a:pPr lvl="1"/>
            <a:r>
              <a:rPr lang="en-US" dirty="0" smtClean="0"/>
              <a:t>Rules are written in an easy language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2-2FDC-4FE6-8A45-CB5BD68D6A0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12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Netzwerk Leichte Sprache (Lebenshilfe Bremen)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Positive and negative examples for the rules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approx. 40 rules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Rules are written in 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2-2FDC-4FE6-8A45-CB5BD68D6A0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03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39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1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9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8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5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15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70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24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02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8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5945-B218-48EC-8304-E9613B2E3996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7FE6-31C5-413A-8B4A-BA78A04F5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4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ichtesprache.org/downloads/Regeln_Netzwerk_Leichte_Sprach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chte-sprache.de/dokumente/upload/22751_regeln_fuer_leichte_sprach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hildesheim.de/leichtesprach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uni-leipzig.de/leisa/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-kom.eu/bd08nr01/trans-kom_08_01_03_Siegel_Lieske_Barrierefrei.20150717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ichte-sprache.org/wp-content/uploads/2017/11/Regeln_Leichte_Sprache.pdf" TargetMode="External"/><Relationship Id="rId2" Type="http://schemas.openxmlformats.org/officeDocument/2006/relationships/hyperlink" Target="https://hurraki.d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forall.info/wp-content/uploads/2012/12/EURichtlinie_sag_es_einfach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 smtClean="0"/>
              <a:t>Leichte</a:t>
            </a:r>
            <a:r>
              <a:rPr lang="en-US" noProof="0" dirty="0" smtClean="0"/>
              <a:t> </a:t>
            </a:r>
            <a:r>
              <a:rPr lang="en-US" noProof="0" dirty="0" err="1" smtClean="0"/>
              <a:t>Sprache</a:t>
            </a:r>
            <a:r>
              <a:rPr lang="en-US" noProof="0" dirty="0" smtClean="0"/>
              <a:t> and Language Technology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Melanie Siegel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271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7848" y="260648"/>
            <a:ext cx="472664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891259" y="980729"/>
            <a:ext cx="2836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/>
              <a:t>Netzwerk </a:t>
            </a:r>
            <a:br>
              <a:rPr lang="de-DE" sz="2400" b="1"/>
            </a:br>
            <a:r>
              <a:rPr lang="de-DE" sz="2400" b="1"/>
              <a:t>Leichte Sprache </a:t>
            </a:r>
            <a:br>
              <a:rPr lang="de-DE" sz="2400" b="1"/>
            </a:br>
            <a:r>
              <a:rPr lang="de-DE" sz="2400" b="1"/>
              <a:t>(Aktion Mensch)</a:t>
            </a:r>
          </a:p>
        </p:txBody>
      </p:sp>
      <p:sp>
        <p:nvSpPr>
          <p:cNvPr id="5" name="Rechteck 4"/>
          <p:cNvSpPr/>
          <p:nvPr/>
        </p:nvSpPr>
        <p:spPr>
          <a:xfrm>
            <a:off x="1724550" y="638132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hlinkClick r:id="rId4"/>
              </a:rPr>
              <a:t>http://www.leichtesprache.org/downloads/Regeln_Netzwerk_Leichte_Sprache.pdf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FCE-356F-4879-8046-4B149710936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1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/>
          </a:bodyPr>
          <a:lstStyle/>
          <a:p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4" name="Rechteck 3"/>
          <p:cNvSpPr/>
          <p:nvPr/>
        </p:nvSpPr>
        <p:spPr>
          <a:xfrm>
            <a:off x="1543022" y="6381328"/>
            <a:ext cx="9124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http://www.leichte-sprache.de/dokumente/upload/22751_regeln_fuer_leichte_sprache.pdf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3953" y="358857"/>
            <a:ext cx="4615783" cy="59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063552" y="1340769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/>
              <a:t>Netzwerk </a:t>
            </a:r>
            <a:br>
              <a:rPr lang="de-DE" sz="2400" b="1"/>
            </a:br>
            <a:r>
              <a:rPr lang="de-DE" sz="2400" b="1"/>
              <a:t>Leichte Sprache (Lebenshilfe Bremen)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FCE-356F-4879-8046-4B149710936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8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Problems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rules are not written by linguists</a:t>
            </a:r>
          </a:p>
          <a:p>
            <a:r>
              <a:rPr lang="en-US" noProof="0" dirty="0" smtClean="0"/>
              <a:t>rules are not precise (how long is a sentence that is too long?)</a:t>
            </a:r>
          </a:p>
          <a:p>
            <a:r>
              <a:rPr lang="en-US" noProof="0" dirty="0" smtClean="0"/>
              <a:t>rules are not based on empirical research</a:t>
            </a:r>
          </a:p>
          <a:p>
            <a:r>
              <a:rPr lang="en-US" noProof="0" dirty="0" smtClean="0"/>
              <a:t>rules are written for one target group, and it is just stated that they are useful for other target groups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467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Research on LS: Hildesheim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 smtClean="0"/>
              <a:t>Forschungsstelle</a:t>
            </a:r>
            <a:r>
              <a:rPr lang="en-US" noProof="0" dirty="0" smtClean="0"/>
              <a:t> </a:t>
            </a:r>
            <a:r>
              <a:rPr lang="en-US" noProof="0" dirty="0" err="1" smtClean="0"/>
              <a:t>Leichte</a:t>
            </a:r>
            <a:r>
              <a:rPr lang="en-US" noProof="0" dirty="0" smtClean="0"/>
              <a:t> </a:t>
            </a:r>
            <a:r>
              <a:rPr lang="en-US" noProof="0" dirty="0" err="1" smtClean="0"/>
              <a:t>Sprache</a:t>
            </a:r>
            <a:endParaRPr lang="en-US" noProof="0" dirty="0" smtClean="0"/>
          </a:p>
          <a:p>
            <a:r>
              <a:rPr lang="en-US" noProof="0" dirty="0" smtClean="0"/>
              <a:t>scientific basis for LS rules</a:t>
            </a:r>
          </a:p>
          <a:p>
            <a:r>
              <a:rPr lang="en-US" noProof="0" dirty="0" err="1" smtClean="0"/>
              <a:t>medio</a:t>
            </a:r>
            <a:r>
              <a:rPr lang="en-US" noProof="0" dirty="0" smtClean="0"/>
              <a:t> point instead of dash:</a:t>
            </a:r>
          </a:p>
          <a:p>
            <a:pPr lvl="1"/>
            <a:r>
              <a:rPr lang="en-US" noProof="0" dirty="0" err="1" smtClean="0"/>
              <a:t>Fach·text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Fach</a:t>
            </a:r>
            <a:r>
              <a:rPr lang="en-US" noProof="0" dirty="0" smtClean="0"/>
              <a:t>-Text</a:t>
            </a:r>
          </a:p>
          <a:p>
            <a:r>
              <a:rPr lang="en-US" noProof="0" dirty="0" smtClean="0">
                <a:hlinkClick r:id="rId2"/>
              </a:rPr>
              <a:t>https://www.uni-hildesheim.de/leichtesprache/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785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Research on LS: Leipzig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 smtClean="0"/>
              <a:t>LeiSA-Studie</a:t>
            </a:r>
            <a:r>
              <a:rPr lang="en-US" noProof="0" dirty="0" smtClean="0"/>
              <a:t>:</a:t>
            </a:r>
          </a:p>
          <a:p>
            <a:pPr lvl="1"/>
            <a:r>
              <a:rPr lang="en-US" noProof="0" dirty="0" smtClean="0"/>
              <a:t>LS in the world of work</a:t>
            </a:r>
          </a:p>
          <a:p>
            <a:pPr lvl="1"/>
            <a:r>
              <a:rPr lang="en-US" noProof="0" dirty="0" smtClean="0">
                <a:hlinkClick r:id="rId2"/>
              </a:rPr>
              <a:t>http://research.uni-leipzig.de/leisa/de/</a:t>
            </a:r>
            <a:endParaRPr lang="en-US" noProof="0" dirty="0" smtClean="0"/>
          </a:p>
          <a:p>
            <a:pPr lvl="1"/>
            <a:r>
              <a:rPr lang="en-US" noProof="0" dirty="0" smtClean="0"/>
              <a:t>social science sub-project</a:t>
            </a:r>
          </a:p>
          <a:p>
            <a:pPr lvl="1"/>
            <a:r>
              <a:rPr lang="en-US" noProof="0" dirty="0" smtClean="0"/>
              <a:t>linguistic sub-project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045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Research on LS: </a:t>
            </a:r>
            <a:r>
              <a:rPr lang="en-US" noProof="0" dirty="0" err="1" smtClean="0"/>
              <a:t>Hochschule</a:t>
            </a:r>
            <a:r>
              <a:rPr lang="en-US" noProof="0" dirty="0" smtClean="0"/>
              <a:t> Darmstadt / SAP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Siegel, Melanie und Christian Lieske(2015): </a:t>
            </a:r>
            <a:r>
              <a:rPr lang="en-US" noProof="0" dirty="0" err="1" smtClean="0">
                <a:hlinkClick r:id="rId2"/>
              </a:rPr>
              <a:t>Beitrag</a:t>
            </a:r>
            <a:r>
              <a:rPr lang="en-US" noProof="0" dirty="0" smtClean="0">
                <a:hlinkClick r:id="rId2"/>
              </a:rPr>
              <a:t> der </a:t>
            </a:r>
            <a:r>
              <a:rPr lang="en-US" noProof="0" dirty="0" err="1" smtClean="0">
                <a:hlinkClick r:id="rId2"/>
              </a:rPr>
              <a:t>Sprachtechnologie</a:t>
            </a:r>
            <a:r>
              <a:rPr lang="en-US" noProof="0" dirty="0" smtClean="0">
                <a:hlinkClick r:id="rId2"/>
              </a:rPr>
              <a:t> </a:t>
            </a:r>
            <a:r>
              <a:rPr lang="en-US" noProof="0" dirty="0" err="1" smtClean="0">
                <a:hlinkClick r:id="rId2"/>
              </a:rPr>
              <a:t>zur</a:t>
            </a:r>
            <a:r>
              <a:rPr lang="en-US" noProof="0" dirty="0" smtClean="0">
                <a:hlinkClick r:id="rId2"/>
              </a:rPr>
              <a:t> </a:t>
            </a:r>
            <a:r>
              <a:rPr lang="en-US" noProof="0" dirty="0" err="1" smtClean="0">
                <a:hlinkClick r:id="rId2"/>
              </a:rPr>
              <a:t>Barrierefreiheit</a:t>
            </a:r>
            <a:r>
              <a:rPr lang="en-US" noProof="0" dirty="0" smtClean="0">
                <a:hlinkClick r:id="rId2"/>
              </a:rPr>
              <a:t>: </a:t>
            </a:r>
            <a:r>
              <a:rPr lang="en-US" noProof="0" dirty="0" err="1" smtClean="0">
                <a:hlinkClick r:id="rId2"/>
              </a:rPr>
              <a:t>Unterstützung</a:t>
            </a:r>
            <a:r>
              <a:rPr lang="en-US" noProof="0" dirty="0" smtClean="0">
                <a:hlinkClick r:id="rId2"/>
              </a:rPr>
              <a:t> </a:t>
            </a:r>
            <a:r>
              <a:rPr lang="en-US" noProof="0" dirty="0" err="1" smtClean="0">
                <a:hlinkClick r:id="rId2"/>
              </a:rPr>
              <a:t>für</a:t>
            </a:r>
            <a:r>
              <a:rPr lang="en-US" noProof="0" dirty="0" smtClean="0">
                <a:hlinkClick r:id="rId2"/>
              </a:rPr>
              <a:t> </a:t>
            </a:r>
            <a:r>
              <a:rPr lang="en-US" noProof="0" dirty="0" err="1" smtClean="0">
                <a:hlinkClick r:id="rId2"/>
              </a:rPr>
              <a:t>Leichte</a:t>
            </a:r>
            <a:r>
              <a:rPr lang="en-US" noProof="0" dirty="0" smtClean="0">
                <a:hlinkClick r:id="rId2"/>
              </a:rPr>
              <a:t> </a:t>
            </a:r>
            <a:r>
              <a:rPr lang="en-US" noProof="0" dirty="0" err="1" smtClean="0">
                <a:hlinkClick r:id="rId2"/>
              </a:rPr>
              <a:t>Sprache</a:t>
            </a:r>
            <a:r>
              <a:rPr lang="en-US" noProof="0" dirty="0" smtClean="0">
                <a:hlinkClick r:id="rId2"/>
              </a:rPr>
              <a:t>.</a:t>
            </a:r>
            <a:r>
              <a:rPr lang="en-US" noProof="0" dirty="0" smtClean="0"/>
              <a:t> In: trans-</a:t>
            </a:r>
            <a:r>
              <a:rPr lang="en-US" noProof="0" dirty="0" err="1" smtClean="0"/>
              <a:t>kom</a:t>
            </a:r>
            <a:r>
              <a:rPr lang="en-US" noProof="0" dirty="0" smtClean="0"/>
              <a:t> 8 [1] (2015): 40-78.</a:t>
            </a:r>
          </a:p>
          <a:p>
            <a:r>
              <a:rPr lang="en-US" noProof="0" dirty="0" smtClean="0"/>
              <a:t>comparing rule sets for LS</a:t>
            </a:r>
          </a:p>
          <a:p>
            <a:r>
              <a:rPr lang="en-US" noProof="0" dirty="0" smtClean="0"/>
              <a:t>implementing rules in authoring tools (Acrolinx, </a:t>
            </a:r>
            <a:r>
              <a:rPr lang="en-US" noProof="0" dirty="0" err="1" smtClean="0"/>
              <a:t>LanguageTool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refining rule sets for LS, on the basis of:</a:t>
            </a:r>
          </a:p>
          <a:p>
            <a:pPr lvl="1"/>
            <a:r>
              <a:rPr lang="en-US" noProof="0" dirty="0" smtClean="0"/>
              <a:t>implementation of existing rule sets</a:t>
            </a:r>
          </a:p>
          <a:p>
            <a:pPr lvl="1"/>
            <a:r>
              <a:rPr lang="en-US" noProof="0" dirty="0" smtClean="0"/>
              <a:t>rules for technical documentation</a:t>
            </a:r>
          </a:p>
          <a:p>
            <a:pPr lvl="1"/>
            <a:r>
              <a:rPr lang="en-US" noProof="0" dirty="0" smtClean="0"/>
              <a:t>rules for pre-editing in machine translation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34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Language technology for LS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Advantages for LS</a:t>
            </a:r>
          </a:p>
          <a:p>
            <a:pPr lvl="1"/>
            <a:r>
              <a:rPr lang="en-US" noProof="0" dirty="0" smtClean="0"/>
              <a:t>tools to support the authoring process</a:t>
            </a:r>
          </a:p>
          <a:p>
            <a:pPr lvl="1"/>
            <a:r>
              <a:rPr lang="en-US" noProof="0" dirty="0" smtClean="0"/>
              <a:t>formalization and therefore more precise definition of the rules for LS</a:t>
            </a:r>
          </a:p>
          <a:p>
            <a:r>
              <a:rPr lang="en-US" noProof="0" dirty="0" smtClean="0"/>
              <a:t>Advantages for language technology</a:t>
            </a:r>
          </a:p>
          <a:p>
            <a:pPr lvl="1"/>
            <a:r>
              <a:rPr lang="en-US" noProof="0" dirty="0" smtClean="0"/>
              <a:t>another application area</a:t>
            </a:r>
          </a:p>
          <a:p>
            <a:pPr lvl="1"/>
            <a:r>
              <a:rPr lang="en-US" noProof="0" dirty="0" smtClean="0"/>
              <a:t>insights into the complexity of language</a:t>
            </a:r>
          </a:p>
          <a:p>
            <a:pPr lvl="1"/>
            <a:r>
              <a:rPr lang="en-US" noProof="0" dirty="0" smtClean="0"/>
              <a:t>methods to automatically reduce language complexity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893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Language technology for LS (ideas)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terminology database with complicated words and their LS variants</a:t>
            </a:r>
          </a:p>
          <a:p>
            <a:pPr lvl="1"/>
            <a:r>
              <a:rPr lang="en-US" noProof="0" dirty="0" smtClean="0"/>
              <a:t>supporting the authoring process by proposing LS variants</a:t>
            </a:r>
          </a:p>
          <a:p>
            <a:pPr lvl="1"/>
            <a:r>
              <a:rPr lang="en-US" noProof="0" dirty="0" smtClean="0"/>
              <a:t>data for this database automatically extracted from text corpora</a:t>
            </a:r>
          </a:p>
          <a:p>
            <a:r>
              <a:rPr lang="en-US" noProof="0" dirty="0" smtClean="0"/>
              <a:t>LS definitions for words connected to text</a:t>
            </a:r>
          </a:p>
          <a:p>
            <a:pPr lvl="1"/>
            <a:r>
              <a:rPr lang="en-US" noProof="0" dirty="0" smtClean="0"/>
              <a:t>automatic hyperlinking</a:t>
            </a:r>
          </a:p>
          <a:p>
            <a:r>
              <a:rPr lang="en-US" noProof="0" dirty="0" err="1" smtClean="0"/>
              <a:t>LanguageTool</a:t>
            </a:r>
            <a:r>
              <a:rPr lang="en-US" noProof="0" dirty="0" smtClean="0"/>
              <a:t> for the authoring process</a:t>
            </a:r>
          </a:p>
          <a:p>
            <a:r>
              <a:rPr lang="en-US" noProof="0" dirty="0" smtClean="0"/>
              <a:t>translation memory, setup from parallel texts</a:t>
            </a:r>
          </a:p>
          <a:p>
            <a:r>
              <a:rPr lang="en-US" noProof="0" dirty="0" smtClean="0"/>
              <a:t>machine translation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31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Summary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need for the LS was made clear by associations for the disabled</a:t>
            </a:r>
          </a:p>
          <a:p>
            <a:r>
              <a:rPr lang="en-US" dirty="0" smtClean="0"/>
              <a:t>first rules were set up by these associations</a:t>
            </a:r>
          </a:p>
          <a:p>
            <a:r>
              <a:rPr lang="en-US" dirty="0" smtClean="0"/>
              <a:t>translation offices for LS emerged</a:t>
            </a:r>
          </a:p>
          <a:p>
            <a:r>
              <a:rPr lang="en-US" dirty="0" smtClean="0"/>
              <a:t>sociological and linguistic research on LS</a:t>
            </a:r>
          </a:p>
          <a:p>
            <a:r>
              <a:rPr lang="en-US" noProof="0" dirty="0" smtClean="0"/>
              <a:t>word lists and definitions (</a:t>
            </a:r>
            <a:r>
              <a:rPr lang="en-US" noProof="0" dirty="0" err="1" smtClean="0"/>
              <a:t>Hurraki</a:t>
            </a:r>
            <a:r>
              <a:rPr lang="en-US" noProof="0" dirty="0" smtClean="0"/>
              <a:t>)</a:t>
            </a:r>
          </a:p>
          <a:p>
            <a:r>
              <a:rPr lang="en-US" dirty="0" smtClean="0"/>
              <a:t>first attempts for authoring support tools came from technical documentation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004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corpus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LS </a:t>
            </a:r>
            <a:r>
              <a:rPr lang="de-DE" dirty="0" err="1" smtClean="0"/>
              <a:t>texts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texts</a:t>
            </a:r>
            <a:r>
              <a:rPr lang="de-DE" dirty="0" smtClean="0"/>
              <a:t> in </a:t>
            </a:r>
            <a:r>
              <a:rPr lang="de-DE" dirty="0" err="1" smtClean="0"/>
              <a:t>standard</a:t>
            </a:r>
            <a:r>
              <a:rPr lang="de-DE" dirty="0" smtClean="0"/>
              <a:t> German (on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topic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domains</a:t>
            </a:r>
            <a:r>
              <a:rPr lang="de-DE" dirty="0" smtClean="0"/>
              <a:t>?</a:t>
            </a:r>
          </a:p>
          <a:p>
            <a:r>
              <a:rPr lang="de-DE" dirty="0" smtClean="0"/>
              <a:t>Leichte Sprache, Klare Sprache, Einfache Sprache?</a:t>
            </a:r>
          </a:p>
          <a:p>
            <a:r>
              <a:rPr lang="de-DE" dirty="0" err="1" smtClean="0"/>
              <a:t>dictionary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LS </a:t>
            </a:r>
            <a:r>
              <a:rPr lang="de-DE" dirty="0" err="1" smtClean="0"/>
              <a:t>and</a:t>
            </a:r>
            <a:r>
              <a:rPr lang="de-DE" dirty="0" smtClean="0"/>
              <a:t> SG </a:t>
            </a:r>
            <a:r>
              <a:rPr lang="de-DE" dirty="0" err="1" smtClean="0"/>
              <a:t>words</a:t>
            </a:r>
            <a:endParaRPr lang="de-DE" dirty="0" smtClean="0"/>
          </a:p>
          <a:p>
            <a:pPr lvl="1"/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corpus</a:t>
            </a:r>
            <a:endParaRPr lang="de-DE" dirty="0" smtClean="0"/>
          </a:p>
          <a:p>
            <a:pPr lvl="1"/>
            <a:r>
              <a:rPr lang="de-DE" dirty="0" smtClean="0"/>
              <a:t>find </a:t>
            </a:r>
            <a:r>
              <a:rPr lang="de-DE" dirty="0" err="1" smtClean="0"/>
              <a:t>synonyms</a:t>
            </a:r>
            <a:r>
              <a:rPr lang="de-DE" dirty="0" smtClean="0"/>
              <a:t> / </a:t>
            </a:r>
            <a:r>
              <a:rPr lang="de-DE" dirty="0" err="1" smtClean="0"/>
              <a:t>connect</a:t>
            </a:r>
            <a:r>
              <a:rPr lang="de-DE" dirty="0" smtClean="0"/>
              <a:t> in </a:t>
            </a:r>
            <a:r>
              <a:rPr lang="de-DE" dirty="0" err="1" smtClean="0"/>
              <a:t>OdeNet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51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Leichte</a:t>
            </a:r>
            <a:r>
              <a:rPr lang="en-US" noProof="0" dirty="0" smtClean="0"/>
              <a:t> </a:t>
            </a:r>
            <a:r>
              <a:rPr lang="en-US" noProof="0" dirty="0" err="1" smtClean="0"/>
              <a:t>Sprache</a:t>
            </a:r>
            <a:r>
              <a:rPr lang="en-US" noProof="0" dirty="0" smtClean="0"/>
              <a:t>: Goals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main target group for LS: people with intellectual disabilities</a:t>
            </a:r>
          </a:p>
          <a:p>
            <a:r>
              <a:rPr lang="en-US" noProof="0" dirty="0" smtClean="0"/>
              <a:t>stated that it might be helpful for other target groups as well</a:t>
            </a:r>
          </a:p>
          <a:p>
            <a:r>
              <a:rPr lang="en-US" noProof="0" dirty="0" smtClean="0"/>
              <a:t>checking groups, consisting of persons from the target group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47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 smtClean="0"/>
              <a:t>Various German websites offer information in LS</a:t>
            </a:r>
            <a:endParaRPr lang="en-US" sz="400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7396" t="9259" r="28125" b="7130"/>
          <a:stretch/>
        </p:blipFill>
        <p:spPr>
          <a:xfrm>
            <a:off x="838200" y="1527142"/>
            <a:ext cx="4792609" cy="50675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26407" t="7870" r="33229" b="7963"/>
          <a:stretch/>
        </p:blipFill>
        <p:spPr>
          <a:xfrm>
            <a:off x="5835192" y="1527142"/>
            <a:ext cx="4487356" cy="52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8333" t="11574" r="18958" b="14167"/>
          <a:stretch/>
        </p:blipFill>
        <p:spPr>
          <a:xfrm>
            <a:off x="414778" y="1579873"/>
            <a:ext cx="5806913" cy="386806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14778" y="5912120"/>
            <a:ext cx="2975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https://www.bundestag.de/leichte_sprache/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24635" t="10185" r="25417" b="9361"/>
          <a:stretch/>
        </p:blipFill>
        <p:spPr>
          <a:xfrm>
            <a:off x="6645113" y="1579873"/>
            <a:ext cx="5003892" cy="453380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022617" y="620101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/>
              <a:t>https://www.gruene-bundestag.de/behindertenpolitik/behindertenpolitik-in-leichter-sprache-10-10-2009/bilder-in-texten-mit-leichter-sprache-24-06-2014.html</a:t>
            </a:r>
            <a:endParaRPr lang="de-DE" sz="12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 smtClean="0">
                <a:solidFill>
                  <a:prstClr val="black"/>
                </a:solidFill>
              </a:rPr>
              <a:t>Various German websites offer information in LS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21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 smtClean="0"/>
              <a:t>Various German websites offer information in LS</a:t>
            </a:r>
            <a:endParaRPr lang="en-US" sz="4000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34635" t="13890" r="35625" b="13688"/>
          <a:stretch/>
        </p:blipFill>
        <p:spPr>
          <a:xfrm>
            <a:off x="838200" y="2014391"/>
            <a:ext cx="3202190" cy="438641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08495" y="6447505"/>
            <a:ext cx="4681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/>
              <a:t>https://www.lebenshilfe.de/de/leichte-sprache/freizeit/Downloads/Fussball-Regeln-in-LS.pdf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-7987" t="8109" r="76759" b="32538"/>
          <a:stretch/>
        </p:blipFill>
        <p:spPr>
          <a:xfrm>
            <a:off x="4378345" y="2014392"/>
            <a:ext cx="4022706" cy="430068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26144" y="6500280"/>
            <a:ext cx="3551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https://www.stadtgrenze.de/leicht/stadtplanung.html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583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Translators offer translations to LS</a:t>
            </a:r>
            <a:endParaRPr lang="en-US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7465" t="3011" r="26511" b="21704"/>
          <a:stretch/>
        </p:blipFill>
        <p:spPr>
          <a:xfrm>
            <a:off x="603315" y="1517714"/>
            <a:ext cx="4110087" cy="263620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t="2545" b="4357"/>
          <a:stretch/>
        </p:blipFill>
        <p:spPr>
          <a:xfrm>
            <a:off x="5260421" y="1687398"/>
            <a:ext cx="4302286" cy="22530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t="2746" r="17847" b="14482"/>
          <a:stretch/>
        </p:blipFill>
        <p:spPr>
          <a:xfrm>
            <a:off x="603315" y="4364610"/>
            <a:ext cx="4308050" cy="24415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/>
          <a:srcRect t="1903" r="38639" b="41239"/>
          <a:stretch/>
        </p:blipFill>
        <p:spPr>
          <a:xfrm>
            <a:off x="5191125" y="4308049"/>
            <a:ext cx="4593898" cy="23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8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Tools that these translators use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 err="1" smtClean="0"/>
              <a:t>Hurraki</a:t>
            </a:r>
            <a:r>
              <a:rPr lang="en-US" noProof="0" dirty="0" smtClean="0"/>
              <a:t>: </a:t>
            </a:r>
          </a:p>
          <a:p>
            <a:pPr lvl="1"/>
            <a:r>
              <a:rPr lang="en-US" noProof="0" dirty="0" smtClean="0"/>
              <a:t>dictionary of words and their explanations</a:t>
            </a:r>
          </a:p>
          <a:p>
            <a:pPr lvl="1"/>
            <a:r>
              <a:rPr lang="en-US" noProof="0" dirty="0" smtClean="0"/>
              <a:t>e.g. </a:t>
            </a:r>
          </a:p>
          <a:p>
            <a:pPr lvl="2"/>
            <a:r>
              <a:rPr lang="en-US" noProof="0" dirty="0" err="1" smtClean="0"/>
              <a:t>Arzt</a:t>
            </a:r>
            <a:r>
              <a:rPr lang="en-US" noProof="0" dirty="0" smtClean="0"/>
              <a:t>: </a:t>
            </a:r>
            <a:br>
              <a:rPr lang="en-US" noProof="0" dirty="0" smtClean="0"/>
            </a:br>
            <a:r>
              <a:rPr lang="en-US" noProof="0" dirty="0" err="1" smtClean="0"/>
              <a:t>Ein</a:t>
            </a:r>
            <a:r>
              <a:rPr lang="en-US" noProof="0" dirty="0" smtClean="0"/>
              <a:t> </a:t>
            </a:r>
            <a:r>
              <a:rPr lang="en-US" noProof="0" dirty="0" err="1" smtClean="0"/>
              <a:t>Arzt</a:t>
            </a:r>
            <a:r>
              <a:rPr lang="en-US" noProof="0" dirty="0" smtClean="0"/>
              <a:t> </a:t>
            </a:r>
            <a:r>
              <a:rPr lang="en-US" noProof="0" dirty="0" err="1" smtClean="0"/>
              <a:t>ist</a:t>
            </a:r>
            <a:r>
              <a:rPr lang="en-US" noProof="0" dirty="0" smtClean="0"/>
              <a:t> </a:t>
            </a:r>
            <a:r>
              <a:rPr lang="en-US" noProof="0" dirty="0" err="1" smtClean="0"/>
              <a:t>jemand</a:t>
            </a:r>
            <a:r>
              <a:rPr lang="en-US" noProof="0" dirty="0" smtClean="0"/>
              <a:t>,</a:t>
            </a:r>
            <a:br>
              <a:rPr lang="en-US" noProof="0" dirty="0" smtClean="0"/>
            </a:br>
            <a:r>
              <a:rPr lang="en-US" noProof="0" dirty="0" smtClean="0"/>
              <a:t>der </a:t>
            </a:r>
            <a:r>
              <a:rPr lang="en-US" noProof="0" dirty="0" err="1" smtClean="0"/>
              <a:t>Medizin</a:t>
            </a:r>
            <a:r>
              <a:rPr lang="en-US" noProof="0" dirty="0" smtClean="0"/>
              <a:t> </a:t>
            </a:r>
            <a:r>
              <a:rPr lang="en-US" noProof="0" dirty="0" err="1" smtClean="0"/>
              <a:t>studiert</a:t>
            </a:r>
            <a:r>
              <a:rPr lang="en-US" noProof="0" dirty="0" smtClean="0"/>
              <a:t> hat.</a:t>
            </a:r>
            <a:br>
              <a:rPr lang="en-US" noProof="0" dirty="0" smtClean="0"/>
            </a:br>
            <a:r>
              <a:rPr lang="en-US" noProof="0" dirty="0" err="1" smtClean="0"/>
              <a:t>Zum</a:t>
            </a:r>
            <a:r>
              <a:rPr lang="en-US" noProof="0" dirty="0" smtClean="0"/>
              <a:t> </a:t>
            </a:r>
            <a:r>
              <a:rPr lang="en-US" noProof="0" dirty="0" err="1" smtClean="0"/>
              <a:t>Arzt</a:t>
            </a:r>
            <a:r>
              <a:rPr lang="en-US" noProof="0" dirty="0" smtClean="0"/>
              <a:t> </a:t>
            </a:r>
            <a:r>
              <a:rPr lang="en-US" noProof="0" dirty="0" err="1" smtClean="0"/>
              <a:t>geht</a:t>
            </a:r>
            <a:r>
              <a:rPr lang="en-US" noProof="0" dirty="0" smtClean="0"/>
              <a:t> man,</a:t>
            </a:r>
            <a:br>
              <a:rPr lang="en-US" noProof="0" dirty="0" smtClean="0"/>
            </a:br>
            <a:r>
              <a:rPr lang="en-US" noProof="0" dirty="0" err="1" smtClean="0"/>
              <a:t>wenn</a:t>
            </a:r>
            <a:r>
              <a:rPr lang="en-US" noProof="0" dirty="0" smtClean="0"/>
              <a:t> man </a:t>
            </a:r>
            <a:r>
              <a:rPr lang="en-US" noProof="0" dirty="0" err="1" smtClean="0"/>
              <a:t>krank</a:t>
            </a:r>
            <a:r>
              <a:rPr lang="en-US" noProof="0" dirty="0" smtClean="0"/>
              <a:t> </a:t>
            </a:r>
            <a:r>
              <a:rPr lang="en-US" noProof="0" dirty="0" err="1" smtClean="0"/>
              <a:t>ist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smtClean="0"/>
              <a:t>wiki, written by the community</a:t>
            </a:r>
          </a:p>
          <a:p>
            <a:pPr lvl="1"/>
            <a:r>
              <a:rPr lang="en-US" noProof="0" dirty="0" smtClean="0">
                <a:hlinkClick r:id="rId2"/>
              </a:rPr>
              <a:t>https://hurraki.de/</a:t>
            </a:r>
            <a:endParaRPr lang="en-US" noProof="0" dirty="0" smtClean="0"/>
          </a:p>
          <a:p>
            <a:r>
              <a:rPr lang="en-US" noProof="0" dirty="0" smtClean="0"/>
              <a:t>Lists of rules</a:t>
            </a:r>
          </a:p>
          <a:p>
            <a:pPr lvl="1"/>
            <a:r>
              <a:rPr lang="en-US" noProof="0" dirty="0" smtClean="0"/>
              <a:t>e.g., </a:t>
            </a:r>
            <a:r>
              <a:rPr lang="en-US" noProof="0" dirty="0" smtClean="0">
                <a:hlinkClick r:id="rId3"/>
              </a:rPr>
              <a:t>https://www.leichte-sprache.org/wp-content/uploads/2017/11/Regeln_Leichte_Sprache.pdf</a:t>
            </a:r>
            <a:r>
              <a:rPr lang="en-US" noProof="0" dirty="0" smtClean="0"/>
              <a:t>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543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Tools that these translators </a:t>
            </a:r>
            <a:r>
              <a:rPr lang="en-US" i="1" noProof="0" dirty="0" smtClean="0"/>
              <a:t>do not </a:t>
            </a:r>
            <a:r>
              <a:rPr lang="en-US" noProof="0" dirty="0" smtClean="0"/>
              <a:t>use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terminology databases</a:t>
            </a:r>
          </a:p>
          <a:p>
            <a:r>
              <a:rPr lang="en-US" noProof="0" dirty="0" smtClean="0"/>
              <a:t>authoring support software</a:t>
            </a:r>
          </a:p>
          <a:p>
            <a:r>
              <a:rPr lang="en-US" noProof="0" dirty="0" smtClean="0"/>
              <a:t>translation memories</a:t>
            </a:r>
            <a:endParaRPr lang="en-US" noProof="0" dirty="0" smtClean="0"/>
          </a:p>
          <a:p>
            <a:r>
              <a:rPr lang="en-US" noProof="0" dirty="0" smtClean="0"/>
              <a:t>machine translation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737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  <a:p>
            <a:pPr marL="914400" lvl="2" indent="0">
              <a:buNone/>
            </a:pPr>
            <a:r>
              <a:rPr lang="en-US" noProof="0" dirty="0" smtClean="0"/>
              <a:t> </a:t>
            </a:r>
          </a:p>
          <a:p>
            <a:pPr lvl="2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4" name="Rechteck 3"/>
          <p:cNvSpPr/>
          <p:nvPr/>
        </p:nvSpPr>
        <p:spPr>
          <a:xfrm>
            <a:off x="1551667" y="6165304"/>
            <a:ext cx="9230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http://www.webforall.info/wp-content/uploads/2012/12/EURichtlinie_sag_es_einfach.pdf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1625" y="-3132"/>
            <a:ext cx="6125427" cy="58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8FCE-356F-4879-8046-4B149710936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9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Breitbild</PresentationFormat>
  <Paragraphs>138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</vt:lpstr>
      <vt:lpstr>Leichte Sprache and Language Technology</vt:lpstr>
      <vt:lpstr>Leichte Sprache: Goals</vt:lpstr>
      <vt:lpstr>Various German websites offer information in LS</vt:lpstr>
      <vt:lpstr>Various German websites offer information in LS</vt:lpstr>
      <vt:lpstr>Various German websites offer information in LS</vt:lpstr>
      <vt:lpstr>Translators offer translations to LS</vt:lpstr>
      <vt:lpstr>Tools that these translators use</vt:lpstr>
      <vt:lpstr>Tools that these translators do not use</vt:lpstr>
      <vt:lpstr>PowerPoint-Präsentation</vt:lpstr>
      <vt:lpstr>PowerPoint-Präsentation</vt:lpstr>
      <vt:lpstr>PowerPoint-Präsentation</vt:lpstr>
      <vt:lpstr>Problems</vt:lpstr>
      <vt:lpstr>Research on LS: Hildesheim</vt:lpstr>
      <vt:lpstr>Research on LS: Leipzig</vt:lpstr>
      <vt:lpstr>Research on LS: Hochschule Darmstadt / SAP</vt:lpstr>
      <vt:lpstr>Language technology for LS</vt:lpstr>
      <vt:lpstr>Language technology for LS (ideas)</vt:lpstr>
      <vt:lpstr>Summary</vt:lpstr>
      <vt:lpstr>Next steps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Leichte Sprache and Language Technology</dc:title>
  <dc:creator>Melanie</dc:creator>
  <cp:lastModifiedBy>Melanie</cp:lastModifiedBy>
  <cp:revision>35</cp:revision>
  <dcterms:created xsi:type="dcterms:W3CDTF">2018-05-02T10:54:15Z</dcterms:created>
  <dcterms:modified xsi:type="dcterms:W3CDTF">2018-05-03T06:35:57Z</dcterms:modified>
</cp:coreProperties>
</file>