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7" r:id="rId2"/>
    <p:sldId id="258" r:id="rId3"/>
    <p:sldId id="269" r:id="rId4"/>
    <p:sldId id="271" r:id="rId5"/>
    <p:sldId id="273" r:id="rId6"/>
    <p:sldId id="305" r:id="rId7"/>
    <p:sldId id="309" r:id="rId8"/>
    <p:sldId id="288" r:id="rId9"/>
    <p:sldId id="317" r:id="rId10"/>
    <p:sldId id="315" r:id="rId11"/>
    <p:sldId id="306" r:id="rId12"/>
    <p:sldId id="314" r:id="rId13"/>
    <p:sldId id="312" r:id="rId14"/>
    <p:sldId id="277" r:id="rId15"/>
    <p:sldId id="303" r:id="rId16"/>
    <p:sldId id="291" r:id="rId17"/>
    <p:sldId id="316" r:id="rId18"/>
    <p:sldId id="284" r:id="rId19"/>
    <p:sldId id="283" r:id="rId20"/>
    <p:sldId id="295" r:id="rId21"/>
    <p:sldId id="297" r:id="rId22"/>
    <p:sldId id="294" r:id="rId23"/>
    <p:sldId id="293" r:id="rId24"/>
    <p:sldId id="299" r:id="rId25"/>
    <p:sldId id="298" r:id="rId26"/>
    <p:sldId id="292" r:id="rId27"/>
    <p:sldId id="310" r:id="rId28"/>
    <p:sldId id="301" r:id="rId29"/>
    <p:sldId id="304" r:id="rId30"/>
    <p:sldId id="311" r:id="rId31"/>
    <p:sldId id="325" r:id="rId32"/>
    <p:sldId id="319" r:id="rId33"/>
    <p:sldId id="320" r:id="rId34"/>
    <p:sldId id="321" r:id="rId35"/>
    <p:sldId id="322" r:id="rId36"/>
    <p:sldId id="323" r:id="rId37"/>
    <p:sldId id="324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a Keller" initials="DK" lastIdx="1" clrIdx="0">
    <p:extLst>
      <p:ext uri="{19B8F6BF-5375-455C-9EA6-DF929625EA0E}">
        <p15:presenceInfo xmlns:p15="http://schemas.microsoft.com/office/powerpoint/2012/main" userId="cffa8ee50e9b356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15" autoAdjust="0"/>
    <p:restoredTop sz="80997" autoAdjust="0"/>
  </p:normalViewPr>
  <p:slideViewPr>
    <p:cSldViewPr snapToGrid="0" showGuides="1">
      <p:cViewPr varScale="1">
        <p:scale>
          <a:sx n="90" d="100"/>
          <a:sy n="90" d="100"/>
        </p:scale>
        <p:origin x="1014" y="96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4-28T10:52:49.344" idx="1">
    <p:pos x="5963" y="1179"/>
    <p:text>Warum das mit dem Infinitiv?</p:text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0AE6C-09AC-4ACE-8C64-D71446ADCC0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53569-C820-4881-93DA-60E62E04611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76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910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Split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into sentences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 tokens &amp; Lemma Version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Tokens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multiple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grammatical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forms</a:t>
            </a:r>
            <a:endParaRPr lang="de-DE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242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chunking: dividing a text in syntactically correlated parts of words, (noun groups, verb groups)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single content word, + function words. Like “my bed accent”.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Defined by Regular Expressions or build with rules that create POS tag sequences.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 Based on statistical algorithms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473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Split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into sentences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 tokens &amp; Lemma Version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Tokens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multiple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grammatical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forms</a:t>
            </a:r>
            <a:endParaRPr lang="de-DE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59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Development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purpose: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documents with fewer errors and with better style.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help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students as well as professional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rules already: Capitalization, Punctuation or Possible Typos. </a:t>
            </a:r>
            <a:endParaRPr lang="en-US" dirty="0" smtClean="0"/>
          </a:p>
          <a:p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can be adjusted as required for individual use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656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882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228600">
              <a:lnSpc>
                <a:spcPct val="150000"/>
              </a:lnSpc>
              <a:spcAft>
                <a:spcPts val="800"/>
              </a:spcAft>
            </a:pPr>
            <a:r>
              <a:rPr lang="en-US" dirty="0" smtClean="0"/>
              <a:t>- </a:t>
            </a:r>
            <a:r>
              <a:rPr lang="en-US" baseline="0" dirty="0" smtClean="0"/>
              <a:t>especially rules related to </a:t>
            </a:r>
            <a:r>
              <a:rPr lang="en-US" baseline="0" dirty="0" err="1" smtClean="0"/>
              <a:t>Verbvalences</a:t>
            </a:r>
            <a:r>
              <a:rPr lang="en-US" baseline="0" dirty="0" smtClean="0"/>
              <a:t>. </a:t>
            </a:r>
          </a:p>
          <a:p>
            <a:pPr marL="457200" indent="-228600">
              <a:lnSpc>
                <a:spcPct val="150000"/>
              </a:lnSpc>
              <a:spcAft>
                <a:spcPts val="800"/>
              </a:spcAft>
            </a:pPr>
            <a:endParaRPr lang="en-US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17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228600">
              <a:lnSpc>
                <a:spcPct val="150000"/>
              </a:lnSpc>
              <a:spcAft>
                <a:spcPts val="800"/>
              </a:spcAft>
            </a:pPr>
            <a:r>
              <a:rPr lang="de-DE" sz="1200" baseline="0" dirty="0" smtClean="0">
                <a:latin typeface="Calibri" panose="020F0502020204030204" pitchFamily="34" charset="0"/>
                <a:ea typeface="Arial"/>
                <a:cs typeface="Arial"/>
              </a:rPr>
              <a:t>Rules </a:t>
            </a:r>
            <a:r>
              <a:rPr lang="de-DE" sz="1200" baseline="0" dirty="0" err="1" smtClean="0">
                <a:latin typeface="Calibri" panose="020F0502020204030204" pitchFamily="34" charset="0"/>
                <a:ea typeface="Arial"/>
                <a:cs typeface="Arial"/>
              </a:rPr>
              <a:t>for</a:t>
            </a:r>
            <a:r>
              <a:rPr lang="de-DE" sz="1200" baseline="0" dirty="0" smtClean="0">
                <a:latin typeface="Calibri" panose="020F0502020204030204" pitchFamily="34" charset="0"/>
                <a:ea typeface="Arial"/>
                <a:cs typeface="Arial"/>
              </a:rPr>
              <a:t> Simple German</a:t>
            </a:r>
          </a:p>
          <a:p>
            <a:pPr marL="457200" indent="-228600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en-US" dirty="0" smtClean="0"/>
              <a:t>simple, short, and well-known </a:t>
            </a:r>
          </a:p>
          <a:p>
            <a:pPr marL="457200" indent="-228600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de-DE" sz="1200" baseline="0" dirty="0" err="1" smtClean="0">
                <a:latin typeface="Calibri" panose="020F0502020204030204" pitchFamily="34" charset="0"/>
                <a:cs typeface="Arial"/>
              </a:rPr>
              <a:t>whole</a:t>
            </a:r>
            <a:r>
              <a:rPr lang="de-DE" sz="1200" baseline="0" dirty="0" smtClean="0">
                <a:latin typeface="Calibri" panose="020F0502020204030204" pitchFamily="34" charset="0"/>
                <a:cs typeface="Arial"/>
              </a:rPr>
              <a:t> </a:t>
            </a:r>
            <a:r>
              <a:rPr lang="de-DE" sz="1200" baseline="0" dirty="0" err="1" smtClean="0">
                <a:latin typeface="Calibri" panose="020F0502020204030204" pitchFamily="34" charset="0"/>
                <a:cs typeface="Arial"/>
              </a:rPr>
              <a:t>list</a:t>
            </a:r>
            <a:r>
              <a:rPr lang="de-DE" sz="1200" baseline="0" dirty="0" smtClean="0">
                <a:latin typeface="Calibri" panose="020F0502020204030204" pitchFamily="34" charset="0"/>
                <a:cs typeface="Arial"/>
              </a:rPr>
              <a:t> </a:t>
            </a:r>
            <a:r>
              <a:rPr lang="de-DE" sz="1200" baseline="0" dirty="0" err="1" smtClean="0">
                <a:latin typeface="Calibri" panose="020F0502020204030204" pitchFamily="34" charset="0"/>
                <a:cs typeface="Arial"/>
              </a:rPr>
              <a:t>of</a:t>
            </a:r>
            <a:r>
              <a:rPr lang="de-DE" sz="1200" baseline="0" dirty="0" smtClean="0">
                <a:latin typeface="Calibri" panose="020F0502020204030204" pitchFamily="34" charset="0"/>
                <a:cs typeface="Arial"/>
              </a:rPr>
              <a:t> </a:t>
            </a:r>
            <a:r>
              <a:rPr lang="de-DE" sz="1200" baseline="0" dirty="0" err="1" smtClean="0">
                <a:latin typeface="Calibri" panose="020F0502020204030204" pitchFamily="34" charset="0"/>
                <a:cs typeface="Arial"/>
              </a:rPr>
              <a:t>complex</a:t>
            </a:r>
            <a:r>
              <a:rPr lang="de-DE" sz="1200" baseline="0" dirty="0" smtClean="0">
                <a:latin typeface="Calibri" panose="020F0502020204030204" pitchFamily="34" charset="0"/>
                <a:cs typeface="Arial"/>
              </a:rPr>
              <a:t> </a:t>
            </a:r>
            <a:r>
              <a:rPr lang="de-DE" sz="1200" baseline="0" dirty="0" err="1" smtClean="0">
                <a:latin typeface="Calibri" panose="020F0502020204030204" pitchFamily="34" charset="0"/>
                <a:cs typeface="Arial"/>
              </a:rPr>
              <a:t>words</a:t>
            </a:r>
            <a:r>
              <a:rPr lang="de-DE" sz="1200" baseline="0" dirty="0" smtClean="0">
                <a:latin typeface="Calibri" panose="020F0502020204030204" pitchFamily="34" charset="0"/>
                <a:cs typeface="Arial"/>
              </a:rPr>
              <a:t> </a:t>
            </a:r>
            <a:r>
              <a:rPr lang="de-DE" sz="1200" baseline="0" dirty="0" err="1" smtClean="0">
                <a:latin typeface="Calibri" panose="020F0502020204030204" pitchFamily="34" charset="0"/>
                <a:cs typeface="Arial"/>
              </a:rPr>
              <a:t>and</a:t>
            </a:r>
            <a:r>
              <a:rPr lang="de-DE" sz="1200" baseline="0" dirty="0" smtClean="0">
                <a:latin typeface="Calibri" panose="020F0502020204030204" pitchFamily="34" charset="0"/>
                <a:cs typeface="Arial"/>
              </a:rPr>
              <a:t> </a:t>
            </a:r>
            <a:r>
              <a:rPr lang="de-DE" sz="1200" baseline="0" dirty="0" err="1" smtClean="0">
                <a:latin typeface="Calibri" panose="020F0502020204030204" pitchFamily="34" charset="0"/>
                <a:cs typeface="Arial"/>
              </a:rPr>
              <a:t>their</a:t>
            </a:r>
            <a:r>
              <a:rPr lang="de-DE" sz="1200" baseline="0" dirty="0" smtClean="0">
                <a:latin typeface="Calibri" panose="020F0502020204030204" pitchFamily="34" charset="0"/>
                <a:cs typeface="Arial"/>
              </a:rPr>
              <a:t> </a:t>
            </a:r>
            <a:r>
              <a:rPr lang="de-DE" sz="1200" baseline="0" dirty="0" err="1" smtClean="0">
                <a:latin typeface="Calibri" panose="020F0502020204030204" pitchFamily="34" charset="0"/>
                <a:cs typeface="Arial"/>
              </a:rPr>
              <a:t>simplifications</a:t>
            </a:r>
            <a:r>
              <a:rPr lang="de-DE" sz="1200" baseline="0" dirty="0" smtClean="0">
                <a:latin typeface="Calibri" panose="020F0502020204030204" pitchFamily="34" charset="0"/>
                <a:cs typeface="Arial"/>
              </a:rPr>
              <a:t>. </a:t>
            </a:r>
            <a:endParaRPr lang="en-US" sz="1200" dirty="0" smtClean="0">
              <a:latin typeface="Calibri" panose="020F0502020204030204" pitchFamily="34" charset="0"/>
              <a:ea typeface="Arial"/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228600">
              <a:lnSpc>
                <a:spcPct val="150000"/>
              </a:lnSpc>
              <a:spcAft>
                <a:spcPts val="800"/>
              </a:spcAft>
            </a:pPr>
            <a:r>
              <a:rPr lang="en-US" dirty="0" smtClean="0"/>
              <a:t>- </a:t>
            </a:r>
            <a:r>
              <a:rPr lang="en-US" baseline="0" dirty="0" smtClean="0"/>
              <a:t>especially rules related to </a:t>
            </a:r>
            <a:r>
              <a:rPr lang="en-US" baseline="0" dirty="0" err="1" smtClean="0"/>
              <a:t>Verbvalences</a:t>
            </a:r>
            <a:r>
              <a:rPr lang="en-US" baseline="0" dirty="0" smtClean="0"/>
              <a:t>. </a:t>
            </a:r>
          </a:p>
          <a:p>
            <a:pPr marL="457200" indent="-228600">
              <a:lnSpc>
                <a:spcPct val="150000"/>
              </a:lnSpc>
              <a:spcAft>
                <a:spcPts val="800"/>
              </a:spcAft>
            </a:pPr>
            <a:endParaRPr lang="en-US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289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Passiv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harder to understand </a:t>
            </a:r>
          </a:p>
          <a:p>
            <a:pPr marL="171450" indent="-171450">
              <a:buFontTx/>
              <a:buChar char="-"/>
            </a:pP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Subject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receives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action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instead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acting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upon an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</a:t>
            </a:r>
            <a:endParaRPr lang="de-DE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Subject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not defined- </a:t>
            </a:r>
          </a:p>
          <a:p>
            <a:pPr marL="171450" indent="-17145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equire a specific Subject in a sentence.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indent="-228600">
              <a:lnSpc>
                <a:spcPct val="150000"/>
              </a:lnSpc>
              <a:spcAft>
                <a:spcPts val="800"/>
              </a:spcAft>
            </a:pPr>
            <a:endParaRPr lang="en-US" sz="1200" dirty="0" smtClean="0">
              <a:latin typeface="Calibri" panose="020F0502020204030204" pitchFamily="34" charset="0"/>
              <a:ea typeface="Arial"/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997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detect: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werden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in all its forms + Verb </a:t>
            </a:r>
          </a:p>
          <a:p>
            <a:pPr marL="171450" indent="-17145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participle 2 – like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gefeuert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..</a:t>
            </a:r>
          </a:p>
          <a:p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19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General Information: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free and open-source spell, grammar and style checker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Detected errors will be highlighted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scratch for further explanations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changes by itself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only highlights and gives hint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152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Konjunktiv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and 2.</a:t>
            </a:r>
          </a:p>
          <a:p>
            <a:pPr marL="171450" indent="-17145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used to create hypothetical situations, express wishes or doubt over an idea, it enables speculations or just to express unreal conditions. </a:t>
            </a:r>
          </a:p>
          <a:p>
            <a:pPr marL="171450" indent="-17145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sentence has to be split up in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indent="-228600">
              <a:lnSpc>
                <a:spcPct val="150000"/>
              </a:lnSpc>
              <a:spcAft>
                <a:spcPts val="800"/>
              </a:spcAft>
            </a:pPr>
            <a:endParaRPr lang="en-US" sz="1200" dirty="0" smtClean="0">
              <a:latin typeface="Calibri" panose="020F0502020204030204" pitchFamily="34" charset="0"/>
              <a:ea typeface="Arial"/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98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228600">
              <a:lnSpc>
                <a:spcPct val="150000"/>
              </a:lnSpc>
              <a:spcAft>
                <a:spcPts val="800"/>
              </a:spcAft>
            </a:pPr>
            <a:r>
              <a:rPr lang="de-DE" sz="1200" baseline="0" dirty="0" smtClean="0">
                <a:latin typeface="Calibri" panose="020F0502020204030204" pitchFamily="34" charset="0"/>
                <a:ea typeface="Arial"/>
                <a:cs typeface="Arial"/>
              </a:rPr>
              <a:t>modal </a:t>
            </a:r>
            <a:r>
              <a:rPr lang="de-DE" sz="1200" baseline="0" dirty="0" err="1" smtClean="0">
                <a:latin typeface="Calibri" panose="020F0502020204030204" pitchFamily="34" charset="0"/>
                <a:ea typeface="Arial"/>
                <a:cs typeface="Arial"/>
              </a:rPr>
              <a:t>and</a:t>
            </a:r>
            <a:r>
              <a:rPr lang="de-DE" sz="1200" baseline="0" dirty="0" smtClean="0">
                <a:latin typeface="Calibri" panose="020F0502020204030204" pitchFamily="34" charset="0"/>
                <a:ea typeface="Arial"/>
                <a:cs typeface="Arial"/>
              </a:rPr>
              <a:t> </a:t>
            </a:r>
            <a:r>
              <a:rPr lang="de-DE" sz="1200" baseline="0" dirty="0" err="1" smtClean="0">
                <a:latin typeface="Calibri" panose="020F0502020204030204" pitchFamily="34" charset="0"/>
                <a:ea typeface="Arial"/>
                <a:cs typeface="Arial"/>
              </a:rPr>
              <a:t>auxiliar</a:t>
            </a:r>
            <a:r>
              <a:rPr lang="de-DE" sz="1200" baseline="0" dirty="0" smtClean="0">
                <a:latin typeface="Calibri" panose="020F0502020204030204" pitchFamily="34" charset="0"/>
                <a:ea typeface="Arial"/>
                <a:cs typeface="Arial"/>
              </a:rPr>
              <a:t> </a:t>
            </a:r>
            <a:r>
              <a:rPr lang="de-DE" sz="1200" baseline="0" dirty="0" err="1" smtClean="0">
                <a:latin typeface="Calibri" panose="020F0502020204030204" pitchFamily="34" charset="0"/>
                <a:ea typeface="Arial"/>
                <a:cs typeface="Arial"/>
              </a:rPr>
              <a:t>words</a:t>
            </a:r>
            <a:r>
              <a:rPr lang="de-DE" sz="1200" baseline="0" dirty="0" smtClean="0">
                <a:latin typeface="Calibri" panose="020F0502020204030204" pitchFamily="34" charset="0"/>
                <a:ea typeface="Arial"/>
                <a:cs typeface="Arial"/>
              </a:rPr>
              <a:t> in Konjunktiv, like hätte, könnte, müsste, sollte, wäre, würde.</a:t>
            </a:r>
          </a:p>
          <a:p>
            <a:pPr marL="457200" indent="-228600">
              <a:lnSpc>
                <a:spcPct val="150000"/>
              </a:lnSpc>
              <a:spcAft>
                <a:spcPts val="800"/>
              </a:spcAft>
            </a:pPr>
            <a:endParaRPr lang="en-US" sz="1200" dirty="0" smtClean="0">
              <a:latin typeface="Calibri" panose="020F0502020204030204" pitchFamily="34" charset="0"/>
              <a:ea typeface="Arial"/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469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Konjunktiv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is most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likely used in 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ndirect Speech</a:t>
            </a:r>
            <a:endParaRPr lang="en-US" sz="1200" dirty="0" smtClean="0">
              <a:latin typeface="Calibri" panose="020F0502020204030204" pitchFamily="34" charset="0"/>
              <a:ea typeface="Arial"/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039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like: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say, answer, respond and so on.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+ Verb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8708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big difference for using those two forms and in colloquial language the Perfect is mostly used and therefore easier to understand. </a:t>
            </a:r>
            <a:endParaRPr lang="en-US" sz="1200" dirty="0" smtClean="0">
              <a:latin typeface="Calibri" panose="020F0502020204030204" pitchFamily="34" charset="0"/>
              <a:ea typeface="Arial"/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228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Verb-form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the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Präteritum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can be found by indicating verbs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Therefore, all Verbs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form of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Präteritum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 selected. But as verbs like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haben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sein or other Modal/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Auxiliar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Verbs are easier to understand in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Präteritum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This form is used in texts very often and can be recognized a lot easier as their perfect form. Therefore, they are further used in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Präteritum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form.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398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228600">
              <a:lnSpc>
                <a:spcPct val="150000"/>
              </a:lnSpc>
              <a:spcAft>
                <a:spcPts val="800"/>
              </a:spcAft>
            </a:pPr>
            <a:endParaRPr lang="en-US" sz="1200" dirty="0" smtClean="0">
              <a:latin typeface="Calibri" panose="020F0502020204030204" pitchFamily="34" charset="0"/>
              <a:ea typeface="Arial"/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5678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6223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228600">
              <a:lnSpc>
                <a:spcPct val="150000"/>
              </a:lnSpc>
              <a:spcAft>
                <a:spcPts val="800"/>
              </a:spcAft>
            </a:pPr>
            <a:endParaRPr lang="en-US" sz="1200" dirty="0" smtClean="0">
              <a:latin typeface="Calibri" panose="020F0502020204030204" pitchFamily="34" charset="0"/>
              <a:ea typeface="Arial"/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189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228600">
              <a:lnSpc>
                <a:spcPct val="150000"/>
              </a:lnSpc>
              <a:spcAft>
                <a:spcPts val="800"/>
              </a:spcAft>
            </a:pPr>
            <a:endParaRPr lang="en-US" sz="1200" dirty="0" smtClean="0">
              <a:latin typeface="Calibri" panose="020F0502020204030204" pitchFamily="34" charset="0"/>
              <a:ea typeface="Arial"/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2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based on different rules concerning spell,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grammer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style errors</a:t>
            </a:r>
          </a:p>
          <a:p>
            <a:pPr marL="171450" indent="-17145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on-native speakers,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lso native speakers (typical mistakes that native speakers commonly make)</a:t>
            </a:r>
          </a:p>
          <a:p>
            <a:pPr marL="171450" indent="-17145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 languages are supported &amp; further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dialects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https://chrome.google.com/webstore/detail/languagetool-grammar-and/oldceeleldhonbafppcapldpdifcinji?hl=en-GB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1801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228600">
              <a:lnSpc>
                <a:spcPct val="150000"/>
              </a:lnSpc>
              <a:spcAft>
                <a:spcPts val="800"/>
              </a:spcAft>
            </a:pPr>
            <a:endParaRPr lang="en-US" sz="1200" dirty="0" smtClean="0">
              <a:latin typeface="Calibri" panose="020F0502020204030204" pitchFamily="34" charset="0"/>
              <a:ea typeface="Arial"/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898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228600">
              <a:lnSpc>
                <a:spcPct val="150000"/>
              </a:lnSpc>
              <a:spcAft>
                <a:spcPts val="800"/>
              </a:spcAft>
            </a:pPr>
            <a:endParaRPr lang="en-US" sz="1200" dirty="0" smtClean="0">
              <a:latin typeface="Calibri" panose="020F0502020204030204" pitchFamily="34" charset="0"/>
              <a:ea typeface="Arial"/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3801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243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Split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into sentences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 tokens &amp; Lemma Version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Tokens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multiple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grammatical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forms</a:t>
            </a:r>
            <a:endParaRPr lang="de-DE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0563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47466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228600">
              <a:lnSpc>
                <a:spcPct val="150000"/>
              </a:lnSpc>
              <a:spcAft>
                <a:spcPts val="800"/>
              </a:spcAft>
            </a:pPr>
            <a:endParaRPr lang="en-US" sz="1200" dirty="0" smtClean="0">
              <a:latin typeface="Calibri" panose="020F0502020204030204" pitchFamily="34" charset="0"/>
              <a:ea typeface="Arial"/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44322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554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228600">
              <a:lnSpc>
                <a:spcPct val="150000"/>
              </a:lnSpc>
              <a:spcAft>
                <a:spcPts val="800"/>
              </a:spcAft>
            </a:pPr>
            <a:r>
              <a:rPr lang="de-DE" sz="1200" dirty="0" err="1" smtClean="0">
                <a:latin typeface="Calibri" panose="020F0502020204030204" pitchFamily="34" charset="0"/>
                <a:ea typeface="Arial"/>
                <a:cs typeface="Arial"/>
              </a:rPr>
              <a:t>Filler</a:t>
            </a:r>
            <a:r>
              <a:rPr lang="de-DE" sz="1200" dirty="0" smtClean="0">
                <a:latin typeface="Calibri" panose="020F0502020204030204" pitchFamily="34" charset="0"/>
                <a:ea typeface="Arial"/>
                <a:cs typeface="Arial"/>
              </a:rPr>
              <a:t>: Füllwörter,</a:t>
            </a:r>
            <a:r>
              <a:rPr lang="de-DE" sz="1200" baseline="0" dirty="0" smtClean="0">
                <a:latin typeface="Calibri" panose="020F0502020204030204" pitchFamily="34" charset="0"/>
                <a:ea typeface="Arial"/>
                <a:cs typeface="Arial"/>
              </a:rPr>
              <a:t> Wörter, die zum Verständnis nicht notwendig sind, wie zum Beispiel, ja, gar und also</a:t>
            </a:r>
            <a:endParaRPr lang="en-US" sz="1200" dirty="0" smtClean="0">
              <a:latin typeface="Calibri" panose="020F0502020204030204" pitchFamily="34" charset="0"/>
              <a:ea typeface="Arial"/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820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integrated as a Browser Extension (writing an Email, an article in a forum or a comment)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Errors in pop-up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Editors as Microsoft office or Latex. 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42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takes a text and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matches it against certain predefined rules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Tokens, sentences and parts of sentences match?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217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xt is split into sentences, into parts and token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434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Split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into sentences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 tokens &amp; Lemma Version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Tokens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multiple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grammatical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forms</a:t>
            </a:r>
            <a:endParaRPr lang="de-DE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02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Part-of-speech tagging: tag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nouns, verbs, adjectives or adverbs. (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integrated by dictionaries.) </a:t>
            </a:r>
          </a:p>
          <a:p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But: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token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might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have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multiple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tags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depending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token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context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“The sailor dogs the hatch.” 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Definition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of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the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word</a:t>
            </a:r>
            <a:endParaRPr lang="de-D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-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integrate the context of the word by rules. For example: A rule would say something like: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”if a token has tag A but it is followed by tag X, then make it tag B”. 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Disambiguator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differenciation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tokens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Most taggers in LanguageTool are dictionary-based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080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Split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into sentences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 tokens &amp; Lemma Version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Tokens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multiple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grammatical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forms</a:t>
            </a:r>
            <a:endParaRPr lang="de-DE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53569-C820-4881-93DA-60E62E04611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253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6230-0D36-489B-ACEB-6BA1F9E6DE8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F718-0F7A-4E5B-8A96-CF5F5ECC9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70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6230-0D36-489B-ACEB-6BA1F9E6DE8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F718-0F7A-4E5B-8A96-CF5F5ECC9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639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6230-0D36-489B-ACEB-6BA1F9E6DE8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F718-0F7A-4E5B-8A96-CF5F5ECC9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30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6230-0D36-489B-ACEB-6BA1F9E6DE8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F718-0F7A-4E5B-8A96-CF5F5ECC9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879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6230-0D36-489B-ACEB-6BA1F9E6DE8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F718-0F7A-4E5B-8A96-CF5F5ECC9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8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6230-0D36-489B-ACEB-6BA1F9E6DE8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F718-0F7A-4E5B-8A96-CF5F5ECC9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68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6230-0D36-489B-ACEB-6BA1F9E6DE8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F718-0F7A-4E5B-8A96-CF5F5ECC9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23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6230-0D36-489B-ACEB-6BA1F9E6DE8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F718-0F7A-4E5B-8A96-CF5F5ECC9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89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6230-0D36-489B-ACEB-6BA1F9E6DE8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F718-0F7A-4E5B-8A96-CF5F5ECC9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5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6230-0D36-489B-ACEB-6BA1F9E6DE8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F718-0F7A-4E5B-8A96-CF5F5ECC9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50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6230-0D36-489B-ACEB-6BA1F9E6DE8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F718-0F7A-4E5B-8A96-CF5F5ECC9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5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A6230-0D36-489B-ACEB-6BA1F9E6DE8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9F718-0F7A-4E5B-8A96-CF5F5ECC9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1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8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8.xml"/><Relationship Id="rId4" Type="http://schemas.openxmlformats.org/officeDocument/2006/relationships/comments" Target="../comments/commen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2368534" cy="6858001"/>
          </a:xfrm>
          <a:prstGeom prst="rect">
            <a:avLst/>
          </a:prstGeom>
        </p:spPr>
      </p:pic>
      <p:sp>
        <p:nvSpPr>
          <p:cNvPr id="8" name="Titel 1"/>
          <p:cNvSpPr txBox="1">
            <a:spLocks/>
          </p:cNvSpPr>
          <p:nvPr/>
        </p:nvSpPr>
        <p:spPr>
          <a:xfrm>
            <a:off x="1219203" y="832598"/>
            <a:ext cx="9381066" cy="24524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Introduction to the</a:t>
            </a:r>
            <a:r>
              <a:rPr lang="en-GB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GB" sz="103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LanguageTool</a:t>
            </a:r>
          </a:p>
          <a:p>
            <a:pPr algn="ctr"/>
            <a:r>
              <a:rPr lang="en-GB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Focus on rules for Simple German</a:t>
            </a:r>
            <a:endParaRPr lang="en-GB" sz="1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234666" y="832598"/>
            <a:ext cx="1152934" cy="50513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283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3"/>
          <a:srcRect l="-16" t="18789" r="7423" b="1642"/>
          <a:stretch/>
        </p:blipFill>
        <p:spPr>
          <a:xfrm>
            <a:off x="479376" y="1638979"/>
            <a:ext cx="11281216" cy="5113513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02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6" y="948907"/>
            <a:ext cx="6318239" cy="6028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 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Analysis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132320" y="2756245"/>
            <a:ext cx="4580304" cy="39098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hteck 10"/>
          <p:cNvSpPr/>
          <p:nvPr/>
        </p:nvSpPr>
        <p:spPr>
          <a:xfrm>
            <a:off x="589362" y="2363179"/>
            <a:ext cx="6008386" cy="2040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5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02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6" y="948907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 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Analysis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71" name="Gruppieren 70"/>
          <p:cNvGrpSpPr/>
          <p:nvPr/>
        </p:nvGrpSpPr>
        <p:grpSpPr>
          <a:xfrm>
            <a:off x="3359691" y="2520630"/>
            <a:ext cx="6236900" cy="1871332"/>
            <a:chOff x="3127370" y="2718920"/>
            <a:chExt cx="6236900" cy="1871332"/>
          </a:xfrm>
        </p:grpSpPr>
        <p:sp>
          <p:nvSpPr>
            <p:cNvPr id="4" name="Textfeld 3"/>
            <p:cNvSpPr txBox="1"/>
            <p:nvPr/>
          </p:nvSpPr>
          <p:spPr>
            <a:xfrm>
              <a:off x="3139330" y="3543668"/>
              <a:ext cx="11084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/>
                <a:t>He</a:t>
              </a:r>
              <a:endParaRPr lang="en-US" sz="2400" dirty="0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5465653" y="3543668"/>
              <a:ext cx="13309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/>
                <a:t>about</a:t>
              </a:r>
              <a:endParaRPr lang="en-US" sz="2400" dirty="0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3797057" y="3543668"/>
              <a:ext cx="20103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/>
                <a:t>complains</a:t>
              </a:r>
              <a:endParaRPr lang="en-US" sz="2400" dirty="0"/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6454797" y="3543668"/>
              <a:ext cx="9591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/>
                <a:t>my</a:t>
              </a:r>
              <a:endParaRPr lang="en-US" sz="2400" dirty="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7072177" y="3543668"/>
              <a:ext cx="9264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/>
                <a:t>bad</a:t>
              </a:r>
              <a:endParaRPr lang="en-US" sz="2400" dirty="0"/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7656839" y="3543668"/>
              <a:ext cx="11807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/>
                <a:t>English</a:t>
              </a:r>
              <a:endParaRPr lang="en-US" sz="2400" dirty="0"/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3155094" y="2718920"/>
              <a:ext cx="11084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/>
                <a:t>NP</a:t>
              </a:r>
              <a:endParaRPr lang="en-US" sz="2400" dirty="0"/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5116907" y="4128587"/>
              <a:ext cx="13309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/>
                <a:t>pp</a:t>
              </a:r>
              <a:endParaRPr lang="en-US" sz="2400" dirty="0"/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3581458" y="4128587"/>
              <a:ext cx="20103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err="1" smtClean="0"/>
                <a:t>vb</a:t>
              </a:r>
              <a:endParaRPr lang="en-US" sz="2400" dirty="0"/>
            </a:p>
          </p:txBody>
        </p:sp>
        <p:sp>
          <p:nvSpPr>
            <p:cNvPr id="27" name="Textfeld 26"/>
            <p:cNvSpPr txBox="1"/>
            <p:nvPr/>
          </p:nvSpPr>
          <p:spPr>
            <a:xfrm>
              <a:off x="6481268" y="4128587"/>
              <a:ext cx="9591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/>
                <a:t>pr</a:t>
              </a:r>
              <a:endParaRPr lang="en-US" sz="2400" dirty="0"/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7184514" y="4128587"/>
              <a:ext cx="9264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adj</a:t>
              </a:r>
              <a:endParaRPr lang="en-US" sz="2400" dirty="0"/>
            </a:p>
          </p:txBody>
        </p:sp>
        <p:sp>
          <p:nvSpPr>
            <p:cNvPr id="29" name="Textfeld 28"/>
            <p:cNvSpPr txBox="1"/>
            <p:nvPr/>
          </p:nvSpPr>
          <p:spPr>
            <a:xfrm>
              <a:off x="7953713" y="4128586"/>
              <a:ext cx="1410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nn</a:t>
              </a:r>
              <a:endParaRPr lang="en-US" sz="2400" dirty="0"/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3127370" y="4128587"/>
              <a:ext cx="11084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/>
                <a:t>sb</a:t>
              </a:r>
              <a:endParaRPr lang="en-US" sz="2400" dirty="0"/>
            </a:p>
          </p:txBody>
        </p:sp>
        <p:sp>
          <p:nvSpPr>
            <p:cNvPr id="37" name="Textfeld 36"/>
            <p:cNvSpPr txBox="1"/>
            <p:nvPr/>
          </p:nvSpPr>
          <p:spPr>
            <a:xfrm>
              <a:off x="5215161" y="2718920"/>
              <a:ext cx="13309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/>
                <a:t>PP</a:t>
              </a:r>
              <a:endParaRPr lang="en-US" sz="2400" dirty="0"/>
            </a:p>
          </p:txBody>
        </p:sp>
        <p:sp>
          <p:nvSpPr>
            <p:cNvPr id="38" name="Textfeld 37"/>
            <p:cNvSpPr txBox="1"/>
            <p:nvPr/>
          </p:nvSpPr>
          <p:spPr>
            <a:xfrm>
              <a:off x="3553959" y="2718920"/>
              <a:ext cx="20103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/>
                <a:t>VP</a:t>
              </a:r>
              <a:endParaRPr lang="en-US" sz="2400" dirty="0"/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7000163" y="2718920"/>
              <a:ext cx="9264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/>
                <a:t>NP</a:t>
              </a:r>
              <a:endParaRPr lang="en-US" sz="2400" dirty="0"/>
            </a:p>
          </p:txBody>
        </p:sp>
        <p:cxnSp>
          <p:nvCxnSpPr>
            <p:cNvPr id="10" name="Gerader Verbinder 9"/>
            <p:cNvCxnSpPr/>
            <p:nvPr/>
          </p:nvCxnSpPr>
          <p:spPr>
            <a:xfrm>
              <a:off x="3384642" y="3154343"/>
              <a:ext cx="2" cy="3585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r Verbinder 46"/>
            <p:cNvCxnSpPr/>
            <p:nvPr/>
          </p:nvCxnSpPr>
          <p:spPr>
            <a:xfrm>
              <a:off x="7437056" y="3293208"/>
              <a:ext cx="2" cy="3585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rader Verbinder 47"/>
            <p:cNvCxnSpPr/>
            <p:nvPr/>
          </p:nvCxnSpPr>
          <p:spPr>
            <a:xfrm>
              <a:off x="5880849" y="3154343"/>
              <a:ext cx="2" cy="3585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r Verbinder 48"/>
            <p:cNvCxnSpPr/>
            <p:nvPr/>
          </p:nvCxnSpPr>
          <p:spPr>
            <a:xfrm>
              <a:off x="4467205" y="3154343"/>
              <a:ext cx="2" cy="3585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r Verbinder 49"/>
            <p:cNvCxnSpPr>
              <a:endCxn id="20" idx="0"/>
            </p:cNvCxnSpPr>
            <p:nvPr/>
          </p:nvCxnSpPr>
          <p:spPr>
            <a:xfrm flipH="1">
              <a:off x="6934387" y="3252018"/>
              <a:ext cx="284172" cy="2916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r Verbinder 51"/>
            <p:cNvCxnSpPr/>
            <p:nvPr/>
          </p:nvCxnSpPr>
          <p:spPr>
            <a:xfrm>
              <a:off x="7569978" y="3252018"/>
              <a:ext cx="384307" cy="3436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feld 69"/>
          <p:cNvSpPr txBox="1"/>
          <p:nvPr/>
        </p:nvSpPr>
        <p:spPr>
          <a:xfrm>
            <a:off x="2674189" y="1747173"/>
            <a:ext cx="65667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“He </a:t>
            </a:r>
            <a:r>
              <a:rPr lang="de-DE" sz="3200" b="1" dirty="0" err="1" smtClean="0">
                <a:solidFill>
                  <a:schemeClr val="accent6">
                    <a:lumMod val="50000"/>
                  </a:schemeClr>
                </a:solidFill>
              </a:rPr>
              <a:t>complains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3200" b="1" dirty="0" err="1" smtClean="0">
                <a:solidFill>
                  <a:schemeClr val="accent6">
                    <a:lumMod val="50000"/>
                  </a:schemeClr>
                </a:solidFill>
              </a:rPr>
              <a:t>about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3200" b="1" dirty="0" err="1" smtClean="0">
                <a:solidFill>
                  <a:schemeClr val="accent6">
                    <a:lumMod val="50000"/>
                  </a:schemeClr>
                </a:solidFill>
              </a:rPr>
              <a:t>my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3200" b="1" dirty="0" err="1" smtClean="0">
                <a:solidFill>
                  <a:schemeClr val="accent6">
                    <a:lumMod val="50000"/>
                  </a:schemeClr>
                </a:solidFill>
              </a:rPr>
              <a:t>bed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 English“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2" name="Rechteck 71"/>
          <p:cNvSpPr/>
          <p:nvPr/>
        </p:nvSpPr>
        <p:spPr>
          <a:xfrm>
            <a:off x="1064525" y="4722122"/>
            <a:ext cx="10345003" cy="168247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feld 72"/>
          <p:cNvSpPr txBox="1"/>
          <p:nvPr/>
        </p:nvSpPr>
        <p:spPr>
          <a:xfrm>
            <a:off x="2453277" y="4943971"/>
            <a:ext cx="27465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400" dirty="0" smtClean="0"/>
              <a:t>NP </a:t>
            </a:r>
            <a:r>
              <a:rPr lang="de-DE" sz="2400" dirty="0"/>
              <a:t>– </a:t>
            </a:r>
            <a:r>
              <a:rPr lang="de-DE" sz="2400" dirty="0" err="1"/>
              <a:t>N</a:t>
            </a:r>
            <a:r>
              <a:rPr lang="de-DE" sz="2400" dirty="0" err="1" smtClean="0"/>
              <a:t>oun</a:t>
            </a:r>
            <a:r>
              <a:rPr lang="de-DE" sz="2400" dirty="0" smtClean="0"/>
              <a:t> </a:t>
            </a:r>
            <a:r>
              <a:rPr lang="de-DE" sz="2400" dirty="0" err="1" smtClean="0"/>
              <a:t>Chunk</a:t>
            </a:r>
            <a:endParaRPr lang="de-DE" sz="2400" dirty="0" smtClean="0"/>
          </a:p>
          <a:p>
            <a:pPr>
              <a:lnSpc>
                <a:spcPct val="150000"/>
              </a:lnSpc>
            </a:pPr>
            <a:r>
              <a:rPr lang="de-DE" sz="2400" dirty="0"/>
              <a:t>VP – V</a:t>
            </a:r>
            <a:r>
              <a:rPr lang="de-DE" sz="2400" dirty="0" smtClean="0"/>
              <a:t>erb </a:t>
            </a:r>
            <a:r>
              <a:rPr lang="de-DE" sz="2400" dirty="0" err="1"/>
              <a:t>C</a:t>
            </a:r>
            <a:r>
              <a:rPr lang="de-DE" sz="2400" dirty="0" err="1" smtClean="0"/>
              <a:t>hunk</a:t>
            </a:r>
            <a:endParaRPr lang="de-DE" sz="2400" dirty="0" smtClean="0"/>
          </a:p>
          <a:p>
            <a:pPr>
              <a:lnSpc>
                <a:spcPct val="150000"/>
              </a:lnSpc>
            </a:pPr>
            <a:endParaRPr lang="de-DE" sz="2400" dirty="0" smtClean="0"/>
          </a:p>
          <a:p>
            <a:pPr>
              <a:lnSpc>
                <a:spcPct val="150000"/>
              </a:lnSpc>
            </a:pPr>
            <a:endParaRPr lang="de-DE" sz="2400" dirty="0"/>
          </a:p>
          <a:p>
            <a:endParaRPr lang="en-US" dirty="0"/>
          </a:p>
        </p:txBody>
      </p:sp>
      <p:sp>
        <p:nvSpPr>
          <p:cNvPr id="16" name="Textfeld 15"/>
          <p:cNvSpPr txBox="1"/>
          <p:nvPr/>
        </p:nvSpPr>
        <p:spPr>
          <a:xfrm>
            <a:off x="6958036" y="4663895"/>
            <a:ext cx="103860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400" dirty="0" smtClean="0"/>
              <a:t>B – </a:t>
            </a:r>
            <a:r>
              <a:rPr lang="de-DE" sz="2400" dirty="0" err="1" smtClean="0"/>
              <a:t>Beginning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/>
              <a:t>a </a:t>
            </a:r>
            <a:r>
              <a:rPr lang="de-DE" sz="2400" dirty="0" err="1" smtClean="0"/>
              <a:t>Chunk</a:t>
            </a:r>
            <a:r>
              <a:rPr lang="de-DE" sz="2400" dirty="0"/>
              <a:t>		</a:t>
            </a:r>
          </a:p>
          <a:p>
            <a:pPr>
              <a:lnSpc>
                <a:spcPct val="150000"/>
              </a:lnSpc>
            </a:pPr>
            <a:r>
              <a:rPr lang="de-DE" sz="2400" dirty="0"/>
              <a:t>I –</a:t>
            </a:r>
            <a:r>
              <a:rPr lang="de-DE" sz="2400" dirty="0" smtClean="0"/>
              <a:t> </a:t>
            </a:r>
            <a:r>
              <a:rPr lang="de-DE" sz="2400" dirty="0" err="1" smtClean="0"/>
              <a:t>Continuation</a:t>
            </a:r>
            <a:r>
              <a:rPr lang="de-DE" sz="2400" dirty="0" smtClean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 smtClean="0"/>
              <a:t>Chunk</a:t>
            </a:r>
            <a:r>
              <a:rPr lang="de-DE" sz="2400" dirty="0"/>
              <a:t>	</a:t>
            </a:r>
          </a:p>
          <a:p>
            <a:pPr>
              <a:lnSpc>
                <a:spcPct val="150000"/>
              </a:lnSpc>
            </a:pPr>
            <a:r>
              <a:rPr lang="de-DE" sz="2400" dirty="0" smtClean="0"/>
              <a:t>E</a:t>
            </a:r>
            <a:r>
              <a:rPr lang="de-DE" sz="2400" dirty="0"/>
              <a:t> –</a:t>
            </a:r>
            <a:r>
              <a:rPr lang="de-DE" sz="2400" dirty="0" smtClean="0"/>
              <a:t> End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C</a:t>
            </a:r>
            <a:r>
              <a:rPr lang="de-DE" sz="2400" dirty="0" err="1" smtClean="0"/>
              <a:t>hunk</a:t>
            </a:r>
            <a:endParaRPr lang="de-DE" sz="2400" dirty="0"/>
          </a:p>
          <a:p>
            <a:pPr>
              <a:lnSpc>
                <a:spcPct val="150000"/>
              </a:lnSpc>
            </a:pPr>
            <a:endParaRPr lang="de-DE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261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3"/>
          <a:srcRect l="-16" t="18789" r="7423" b="1642"/>
          <a:stretch/>
        </p:blipFill>
        <p:spPr>
          <a:xfrm>
            <a:off x="479376" y="1638979"/>
            <a:ext cx="11281216" cy="5113513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02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6" y="948907"/>
            <a:ext cx="6318239" cy="6028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 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Analysis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589362" y="2363179"/>
            <a:ext cx="6008386" cy="2040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4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03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6" y="948907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0" name="Textfeld 19"/>
          <p:cNvSpPr txBox="1"/>
          <p:nvPr/>
        </p:nvSpPr>
        <p:spPr>
          <a:xfrm>
            <a:off x="783770" y="1683331"/>
            <a:ext cx="10531930" cy="1036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1450" lvl="2" indent="-720725">
              <a:lnSpc>
                <a:spcPct val="100000"/>
              </a:lnSpc>
              <a:spcBef>
                <a:spcPts val="1600"/>
              </a:spcBef>
              <a:buSzPts val="1800"/>
            </a:pPr>
            <a:r>
              <a:rPr lang="en-US" sz="2400" dirty="0" smtClean="0"/>
              <a:t>“write </a:t>
            </a:r>
            <a:r>
              <a:rPr lang="en-US" sz="2400" dirty="0"/>
              <a:t>documents with fewer errors and with better </a:t>
            </a:r>
            <a:r>
              <a:rPr lang="en-US" sz="2400" dirty="0" smtClean="0"/>
              <a:t>style.”</a:t>
            </a:r>
          </a:p>
          <a:p>
            <a:pPr marL="800100" lvl="2" algn="just">
              <a:lnSpc>
                <a:spcPct val="100000"/>
              </a:lnSpc>
              <a:spcBef>
                <a:spcPts val="1600"/>
              </a:spcBef>
              <a:buSzPts val="1800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Predefined Rules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121" y="2376403"/>
            <a:ext cx="11647539" cy="441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30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04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4" y="924233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Example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Rule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XML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9" name="Grafik 8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3212" y="1853405"/>
            <a:ext cx="11397521" cy="2713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53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05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4" y="924233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XML Rules Simple German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32025" y="2000490"/>
            <a:ext cx="2571046" cy="1036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 algn="just">
              <a:spcBef>
                <a:spcPts val="1600"/>
              </a:spcBef>
              <a:buSzPts val="1800"/>
            </a:pPr>
            <a:r>
              <a:rPr lang="de-DE" sz="2400" b="1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Word </a:t>
            </a:r>
            <a:r>
              <a:rPr lang="de-DE" sz="2400" b="1" dirty="0">
                <a:latin typeface="Calibri" panose="020F0502020204030204" pitchFamily="34" charset="0"/>
                <a:ea typeface="Arial"/>
                <a:cs typeface="Arial"/>
                <a:sym typeface="Arial"/>
              </a:rPr>
              <a:t>Level                                               </a:t>
            </a:r>
          </a:p>
          <a:p>
            <a:pPr marL="800100" lvl="2" algn="just">
              <a:lnSpc>
                <a:spcPct val="100000"/>
              </a:lnSpc>
              <a:spcBef>
                <a:spcPts val="1600"/>
              </a:spcBef>
              <a:buSzPts val="1800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5479430" y="2734091"/>
            <a:ext cx="3436169" cy="2349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Arial"/>
                <a:sym typeface="Arial"/>
              </a:rPr>
              <a:t>Subjunctive/ </a:t>
            </a:r>
            <a:r>
              <a:rPr lang="en-US" sz="2400" b="1" dirty="0" err="1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Arial"/>
                <a:sym typeface="Arial"/>
              </a:rPr>
              <a:t>Konjunktiv</a:t>
            </a:r>
            <a:endParaRPr lang="en-US" sz="2400" b="1" dirty="0" smtClean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Arial"/>
                <a:sym typeface="Arial"/>
              </a:rPr>
              <a:t>Genitive</a:t>
            </a:r>
          </a:p>
          <a:p>
            <a:pPr marL="1143000" lvl="2" indent="-342900" algn="just"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b="1" dirty="0" err="1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Arial"/>
                <a:sym typeface="Arial"/>
              </a:rPr>
              <a:t>Präteritum</a:t>
            </a:r>
            <a:r>
              <a:rPr lang="en-US" sz="2400" b="1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Arial"/>
                <a:sym typeface="Arial"/>
              </a:rPr>
              <a:t>/ Perfect</a:t>
            </a:r>
            <a:endParaRPr lang="en-US" sz="24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2549641" y="2764244"/>
            <a:ext cx="3582589" cy="3334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342900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Arial"/>
                <a:sym typeface="Arial"/>
              </a:rPr>
              <a:t>Long sentences</a:t>
            </a: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Arial"/>
                <a:sym typeface="Arial"/>
              </a:rPr>
              <a:t>Passive sentences</a:t>
            </a: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Arial"/>
                <a:sym typeface="Arial"/>
              </a:rPr>
              <a:t>Indirect speech</a:t>
            </a: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Arial"/>
                <a:sym typeface="Arial"/>
              </a:rPr>
              <a:t>Negation</a:t>
            </a:r>
          </a:p>
          <a:p>
            <a:pPr marL="1143000" lvl="2" indent="-342900" algn="just"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Arial"/>
                <a:sym typeface="Arial"/>
              </a:rPr>
              <a:t>Metaphor</a:t>
            </a: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896820" y="2000490"/>
            <a:ext cx="3264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>
              <a:lnSpc>
                <a:spcPct val="100000"/>
              </a:lnSpc>
              <a:spcBef>
                <a:spcPts val="1600"/>
              </a:spcBef>
              <a:buSzPts val="1800"/>
            </a:pPr>
            <a:r>
              <a:rPr lang="en-US" sz="2400" b="1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	Sentence Level                                               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-99182" y="2697838"/>
            <a:ext cx="3301623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Arial"/>
                <a:sym typeface="Arial"/>
              </a:rPr>
              <a:t>Abbreviation</a:t>
            </a: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Arial"/>
                <a:sym typeface="Arial"/>
              </a:rPr>
              <a:t>Numbers</a:t>
            </a: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Arial"/>
                <a:sym typeface="Arial"/>
              </a:rPr>
              <a:t>Difficult Words</a:t>
            </a: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Arial"/>
                <a:sym typeface="Arial"/>
              </a:rPr>
              <a:t>Long Words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8262798" y="2697838"/>
            <a:ext cx="3574175" cy="1036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Arial"/>
                <a:sym typeface="Arial"/>
              </a:rPr>
              <a:t>Special Character</a:t>
            </a: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Arial"/>
                <a:sym typeface="Arial"/>
              </a:rPr>
              <a:t>References</a:t>
            </a:r>
          </a:p>
        </p:txBody>
      </p:sp>
      <p:sp>
        <p:nvSpPr>
          <p:cNvPr id="2" name="Rechteck 1"/>
          <p:cNvSpPr/>
          <p:nvPr/>
        </p:nvSpPr>
        <p:spPr>
          <a:xfrm>
            <a:off x="8497761" y="2000490"/>
            <a:ext cx="23594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00100" lvl="2">
              <a:lnSpc>
                <a:spcPct val="100000"/>
              </a:lnSpc>
              <a:spcBef>
                <a:spcPts val="1600"/>
              </a:spcBef>
              <a:buSzPts val="1800"/>
            </a:pPr>
            <a:r>
              <a:rPr lang="de-DE" sz="2400" b="1" dirty="0">
                <a:latin typeface="Calibri" panose="020F0502020204030204" pitchFamily="34" charset="0"/>
                <a:ea typeface="Arial"/>
                <a:cs typeface="Arial"/>
                <a:sym typeface="Arial"/>
              </a:rPr>
              <a:t>	Text Level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638927" y="8160509"/>
            <a:ext cx="8275563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Numbers</a:t>
            </a:r>
            <a:endParaRPr lang="de-DE" sz="2400" dirty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800100" lvl="2" algn="just">
              <a:lnSpc>
                <a:spcPct val="100000"/>
              </a:lnSpc>
              <a:spcBef>
                <a:spcPts val="1600"/>
              </a:spcBef>
              <a:buSzPts val="1800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718210" y="8160509"/>
            <a:ext cx="8275563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de-DE" sz="2400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Difficult</a:t>
            </a: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 Words</a:t>
            </a:r>
            <a:endParaRPr lang="de-DE" sz="2400" dirty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800100" lvl="2" algn="just">
              <a:lnSpc>
                <a:spcPct val="100000"/>
              </a:lnSpc>
              <a:spcBef>
                <a:spcPts val="1600"/>
              </a:spcBef>
              <a:buSzPts val="1800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6160491" y="8160509"/>
            <a:ext cx="445710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Long Words</a:t>
            </a:r>
            <a:endParaRPr lang="de-DE" sz="2400" dirty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800100" lvl="2" algn="just">
              <a:lnSpc>
                <a:spcPct val="100000"/>
              </a:lnSpc>
              <a:spcBef>
                <a:spcPts val="1600"/>
              </a:spcBef>
              <a:buSzPts val="1800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5846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135324" y="1998095"/>
            <a:ext cx="8275563" cy="1036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>
              <a:lnSpc>
                <a:spcPct val="100000"/>
              </a:lnSpc>
              <a:spcBef>
                <a:spcPts val="1600"/>
              </a:spcBef>
              <a:buSzPts val="1800"/>
            </a:pPr>
            <a:r>
              <a:rPr lang="en-US" sz="2400" b="1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Word Level                                               </a:t>
            </a:r>
          </a:p>
          <a:p>
            <a:pPr marL="800100" lvl="2" algn="just">
              <a:lnSpc>
                <a:spcPct val="100000"/>
              </a:lnSpc>
              <a:spcBef>
                <a:spcPts val="1600"/>
              </a:spcBef>
              <a:buSzPts val="1800"/>
            </a:pPr>
            <a:endParaRPr lang="en-US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05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4" y="924233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XML Rules Simple German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785070" y="2150277"/>
            <a:ext cx="3123361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Numbers</a:t>
            </a:r>
            <a:endParaRPr lang="de-DE" sz="2400" dirty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800100" lvl="2" algn="just">
              <a:lnSpc>
                <a:spcPct val="100000"/>
              </a:lnSpc>
              <a:spcBef>
                <a:spcPts val="1600"/>
              </a:spcBef>
              <a:buSzPts val="1800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5413550" y="2150277"/>
            <a:ext cx="8275563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en-US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Difficult Words</a:t>
            </a: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en-US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800100" lvl="2" algn="just">
              <a:lnSpc>
                <a:spcPct val="100000"/>
              </a:lnSpc>
              <a:spcBef>
                <a:spcPts val="1600"/>
              </a:spcBef>
              <a:buSzPts val="1800"/>
            </a:pPr>
            <a:endParaRPr lang="en-US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8042031" y="2150277"/>
            <a:ext cx="445710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Long Words</a:t>
            </a:r>
            <a:endParaRPr lang="de-DE" sz="2400" dirty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800100" lvl="2" algn="just">
              <a:lnSpc>
                <a:spcPct val="100000"/>
              </a:lnSpc>
              <a:spcBef>
                <a:spcPts val="1600"/>
              </a:spcBef>
              <a:buSzPts val="1800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015" y="3859033"/>
            <a:ext cx="11834440" cy="2070292"/>
          </a:xfrm>
          <a:prstGeom prst="rect">
            <a:avLst/>
          </a:prstGeom>
        </p:spPr>
      </p:pic>
      <p:sp>
        <p:nvSpPr>
          <p:cNvPr id="14" name="Textfeld 13"/>
          <p:cNvSpPr txBox="1"/>
          <p:nvPr/>
        </p:nvSpPr>
        <p:spPr>
          <a:xfrm>
            <a:off x="132025" y="2000490"/>
            <a:ext cx="2571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 algn="just">
              <a:spcBef>
                <a:spcPts val="1600"/>
              </a:spcBef>
              <a:buSzPts val="1800"/>
            </a:pPr>
            <a:r>
              <a:rPr lang="de-DE" sz="2400" b="1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Word </a:t>
            </a:r>
            <a:r>
              <a:rPr lang="de-DE" sz="2400" b="1" dirty="0">
                <a:latin typeface="Calibri" panose="020F0502020204030204" pitchFamily="34" charset="0"/>
                <a:ea typeface="Arial"/>
                <a:cs typeface="Arial"/>
                <a:sym typeface="Arial"/>
              </a:rPr>
              <a:t>Level                                               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-101483" y="2150277"/>
            <a:ext cx="3123361" cy="1036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Abbreviation</a:t>
            </a:r>
          </a:p>
        </p:txBody>
      </p:sp>
    </p:spTree>
    <p:extLst>
      <p:ext uri="{BB962C8B-B14F-4D97-AF65-F5344CB8AC3E}">
        <p14:creationId xmlns:p14="http://schemas.microsoft.com/office/powerpoint/2010/main" val="1599067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05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4" y="924233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XML Rules Simple German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119004" y="2531243"/>
            <a:ext cx="2976996" cy="2349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Subjunctive/</a:t>
            </a:r>
            <a:r>
              <a:rPr lang="en-US" sz="2400" b="1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Konjunktiv</a:t>
            </a:r>
            <a:endParaRPr lang="en-US" sz="2400" b="1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Genitive</a:t>
            </a:r>
          </a:p>
          <a:p>
            <a:pPr marL="1143000" lvl="2" indent="-342900" algn="just"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b="1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Präteritum</a:t>
            </a:r>
            <a:r>
              <a:rPr lang="en-US" sz="2400" b="1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/ Perfect</a:t>
            </a:r>
            <a:endParaRPr lang="en-US" sz="2400" b="1" dirty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89214" y="2561396"/>
            <a:ext cx="3582589" cy="3334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342900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Long sentences</a:t>
            </a: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Passive sentences</a:t>
            </a: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Indirect speech</a:t>
            </a: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Negation</a:t>
            </a:r>
          </a:p>
          <a:p>
            <a:pPr marL="1143000" lvl="2" indent="-342900" algn="just"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Metaphor</a:t>
            </a: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00990" y="1797642"/>
            <a:ext cx="3264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>
              <a:lnSpc>
                <a:spcPct val="100000"/>
              </a:lnSpc>
              <a:spcBef>
                <a:spcPts val="1600"/>
              </a:spcBef>
              <a:buSzPts val="1800"/>
            </a:pPr>
            <a:r>
              <a:rPr lang="en-US" sz="2400" b="1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	Sentence Level                                               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638927" y="8160509"/>
            <a:ext cx="8275563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Numbers</a:t>
            </a:r>
            <a:endParaRPr lang="de-DE" sz="2400" dirty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800100" lvl="2" algn="just">
              <a:lnSpc>
                <a:spcPct val="100000"/>
              </a:lnSpc>
              <a:spcBef>
                <a:spcPts val="1600"/>
              </a:spcBef>
              <a:buSzPts val="1800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718210" y="8160509"/>
            <a:ext cx="8275563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de-DE" sz="2400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Difficult</a:t>
            </a: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 Words</a:t>
            </a:r>
            <a:endParaRPr lang="de-DE" sz="2400" dirty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800100" lvl="2" algn="just">
              <a:lnSpc>
                <a:spcPct val="100000"/>
              </a:lnSpc>
              <a:spcBef>
                <a:spcPts val="1600"/>
              </a:spcBef>
              <a:buSzPts val="1800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6160491" y="8160509"/>
            <a:ext cx="445710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Long Words</a:t>
            </a:r>
            <a:endParaRPr lang="de-DE" sz="2400" dirty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800100" lvl="2" algn="just">
              <a:lnSpc>
                <a:spcPct val="100000"/>
              </a:lnSpc>
              <a:spcBef>
                <a:spcPts val="1600"/>
              </a:spcBef>
              <a:buSzPts val="1800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5276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05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4" y="924233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Passive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Sentence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37066" y="2178064"/>
            <a:ext cx="11954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„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Der </a:t>
            </a:r>
            <a:r>
              <a:rPr lang="de-DE" sz="3200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Manager wurde gefeuert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“  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  „</a:t>
            </a:r>
            <a:r>
              <a:rPr lang="de-DE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sz="3200" b="1" u="sng" dirty="0">
                <a:solidFill>
                  <a:schemeClr val="accent6">
                    <a:lumMod val="50000"/>
                  </a:schemeClr>
                </a:solidFill>
              </a:rPr>
              <a:t>Jemand</a:t>
            </a:r>
            <a:r>
              <a:rPr lang="de-DE" sz="3200" b="1" dirty="0">
                <a:solidFill>
                  <a:schemeClr val="accent6">
                    <a:lumMod val="50000"/>
                  </a:schemeClr>
                </a:solidFill>
              </a:rPr>
              <a:t> feuerte den 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Manager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“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761068" y="2937803"/>
            <a:ext cx="10430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„</a:t>
            </a:r>
            <a:r>
              <a:rPr lang="en-US" sz="2800" dirty="0" smtClean="0">
                <a:sym typeface="Wingdings" panose="05000000000000000000" pitchFamily="2" charset="2"/>
              </a:rPr>
              <a:t>The Manager was fired</a:t>
            </a:r>
            <a:r>
              <a:rPr lang="en-US" sz="2800" dirty="0" smtClean="0"/>
              <a:t>“  </a:t>
            </a:r>
            <a:r>
              <a:rPr lang="en-US" sz="2800" dirty="0" smtClean="0">
                <a:sym typeface="Wingdings" panose="05000000000000000000" pitchFamily="2" charset="2"/>
              </a:rPr>
              <a:t>  „</a:t>
            </a:r>
            <a:r>
              <a:rPr lang="en-US" sz="2800" dirty="0" smtClean="0"/>
              <a:t> Somebody fired the manager</a:t>
            </a:r>
            <a:r>
              <a:rPr lang="en-US" sz="2800" dirty="0" smtClean="0">
                <a:sym typeface="Wingdings" panose="05000000000000000000" pitchFamily="2" charset="2"/>
              </a:rPr>
              <a:t>“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16235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05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4" y="924233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Passive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Sentence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4" y="1875617"/>
            <a:ext cx="11416233" cy="2899583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3380229" y="4930200"/>
            <a:ext cx="56145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„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Der </a:t>
            </a:r>
            <a:r>
              <a:rPr lang="de-DE" sz="3200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Manager </a:t>
            </a:r>
            <a:r>
              <a:rPr lang="de-DE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wurde</a:t>
            </a:r>
            <a:r>
              <a:rPr lang="de-DE" sz="3200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de-DE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gefeuert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“  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381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01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6" y="948907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0" name="Textfeld 19"/>
          <p:cNvSpPr txBox="1"/>
          <p:nvPr/>
        </p:nvSpPr>
        <p:spPr>
          <a:xfrm>
            <a:off x="783770" y="1895989"/>
            <a:ext cx="7788730" cy="1036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73150" lvl="2" indent="-360363" algn="just">
              <a:lnSpc>
                <a:spcPct val="100000"/>
              </a:lnSpc>
              <a:spcBef>
                <a:spcPts val="1600"/>
              </a:spcBef>
              <a:buSzPts val="1800"/>
              <a:buFont typeface="Wingdings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Spell, grammar and style checker</a:t>
            </a:r>
          </a:p>
          <a:p>
            <a:pPr marL="1073150" lvl="2" indent="-360363" algn="just">
              <a:lnSpc>
                <a:spcPct val="100000"/>
              </a:lnSpc>
              <a:spcBef>
                <a:spcPts val="1600"/>
              </a:spcBef>
              <a:buSzPts val="1800"/>
              <a:buFont typeface="Wingdings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Detects errors an highlights them</a:t>
            </a:r>
            <a:endParaRPr lang="en-US" sz="2400" dirty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Description of the LanguageTool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 rotWithShape="1">
          <a:blip r:embed="rId3"/>
          <a:srcRect r="1223" b="14613"/>
          <a:stretch/>
        </p:blipFill>
        <p:spPr>
          <a:xfrm>
            <a:off x="479375" y="3181373"/>
            <a:ext cx="11782714" cy="333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566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05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4" y="924233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Subjunctive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/ Konjunktiv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45718" y="2178064"/>
            <a:ext cx="107005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„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Morgen könnte es regnen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“  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  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„Morgen regnet es vielleicht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.“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2674189" y="2832209"/>
            <a:ext cx="10430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„</a:t>
            </a:r>
            <a:r>
              <a:rPr lang="en-US" sz="2800" dirty="0" smtClean="0">
                <a:sym typeface="Wingdings" panose="05000000000000000000" pitchFamily="2" charset="2"/>
              </a:rPr>
              <a:t>It might rain tomorrow</a:t>
            </a:r>
            <a:r>
              <a:rPr lang="en-US" sz="2800" dirty="0" smtClean="0"/>
              <a:t>“  </a:t>
            </a:r>
            <a:r>
              <a:rPr lang="en-US" sz="2800" dirty="0" smtClean="0">
                <a:sym typeface="Wingdings" panose="05000000000000000000" pitchFamily="2" charset="2"/>
              </a:rPr>
              <a:t>  „Maybe it is raining tomorrow.“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91056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05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4" y="924233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Subjunctive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Konjunktiv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/>
          <a:srcRect l="4727" t="63806" r="2449" b="3955"/>
          <a:stretch/>
        </p:blipFill>
        <p:spPr>
          <a:xfrm>
            <a:off x="351688" y="2192687"/>
            <a:ext cx="11368337" cy="248164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3342380" y="4674327"/>
            <a:ext cx="5507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>
                <a:solidFill>
                  <a:schemeClr val="accent6">
                    <a:lumMod val="50000"/>
                  </a:schemeClr>
                </a:solidFill>
              </a:rPr>
              <a:t>„</a:t>
            </a:r>
            <a:r>
              <a:rPr lang="de-DE" sz="3600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Morgen </a:t>
            </a:r>
            <a:r>
              <a:rPr lang="de-DE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könnte</a:t>
            </a:r>
            <a:r>
              <a:rPr lang="de-DE" sz="3600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 es regnen</a:t>
            </a:r>
            <a:r>
              <a:rPr lang="de-DE" sz="3600" b="1" dirty="0">
                <a:solidFill>
                  <a:schemeClr val="accent6">
                    <a:lumMod val="50000"/>
                  </a:schemeClr>
                </a:solidFill>
              </a:rPr>
              <a:t>“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98955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05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4" y="924233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Indirect speech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69872" y="2178064"/>
            <a:ext cx="11052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„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Er sagte, er sei 30 Jahre alt.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“  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  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Er sagte: „Ich bin 30 Jahre alt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.“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2582619" y="2883405"/>
            <a:ext cx="10430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„</a:t>
            </a:r>
            <a:r>
              <a:rPr lang="en-US" sz="2800" dirty="0" smtClean="0">
                <a:sym typeface="Wingdings" panose="05000000000000000000" pitchFamily="2" charset="2"/>
              </a:rPr>
              <a:t>He said, he was 30 years old</a:t>
            </a:r>
            <a:r>
              <a:rPr lang="en-US" sz="2800" dirty="0" smtClean="0"/>
              <a:t>“  </a:t>
            </a:r>
            <a:r>
              <a:rPr lang="en-US" sz="2800" dirty="0" smtClean="0">
                <a:sym typeface="Wingdings" panose="05000000000000000000" pitchFamily="2" charset="2"/>
              </a:rPr>
              <a:t>  „</a:t>
            </a:r>
            <a:r>
              <a:rPr lang="en-US" sz="2800" dirty="0" smtClean="0"/>
              <a:t> He said: „I am 30 years old</a:t>
            </a:r>
            <a:r>
              <a:rPr lang="en-US" sz="2800" dirty="0" smtClean="0">
                <a:sym typeface="Wingdings" panose="05000000000000000000" pitchFamily="2" charset="2"/>
              </a:rPr>
              <a:t>“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0807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05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4" y="924233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Indirect speech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3"/>
          <a:srcRect r="16524"/>
          <a:stretch/>
        </p:blipFill>
        <p:spPr>
          <a:xfrm>
            <a:off x="339653" y="1983230"/>
            <a:ext cx="11512694" cy="284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221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05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4" y="924233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Präteritum / </a:t>
            </a:r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Perfect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345875" y="2178064"/>
            <a:ext cx="95002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„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Ich ging einkaufen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“  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  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„Ich bin einkaufen gegangen.“ 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447889" y="2937803"/>
            <a:ext cx="6917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„</a:t>
            </a:r>
            <a:r>
              <a:rPr lang="en-US" sz="2800" dirty="0" smtClean="0">
                <a:sym typeface="Wingdings" panose="05000000000000000000" pitchFamily="2" charset="2"/>
              </a:rPr>
              <a:t>I went shopping.</a:t>
            </a:r>
            <a:r>
              <a:rPr lang="en-US" sz="2800" dirty="0" smtClean="0"/>
              <a:t>“  </a:t>
            </a:r>
            <a:r>
              <a:rPr lang="en-US" sz="2800" dirty="0" smtClean="0">
                <a:sym typeface="Wingdings" panose="05000000000000000000" pitchFamily="2" charset="2"/>
              </a:rPr>
              <a:t>  „I</a:t>
            </a:r>
            <a:r>
              <a:rPr lang="en-US" sz="2800" dirty="0" smtClean="0"/>
              <a:t> had gone shopping</a:t>
            </a:r>
            <a:r>
              <a:rPr lang="en-US" sz="2800" dirty="0" smtClean="0">
                <a:sym typeface="Wingdings" panose="05000000000000000000" pitchFamily="2" charset="2"/>
              </a:rPr>
              <a:t>“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1805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05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4" y="924233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Präteritum / </a:t>
            </a:r>
            <a:r>
              <a:rPr lang="de-DE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Perfect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56" y="2167929"/>
            <a:ext cx="11212149" cy="1789922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79374" y="4626591"/>
            <a:ext cx="92524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 smtClean="0"/>
              <a:t>Exception</a:t>
            </a:r>
            <a:r>
              <a:rPr lang="de-DE" sz="2800" dirty="0" smtClean="0"/>
              <a:t>: haben, sein, können, sollen, wollen, müssen, dürfen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08587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05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4" y="924233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XML Rules Simple German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-283030" y="1756393"/>
            <a:ext cx="8275563" cy="1036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800100" lvl="2" algn="just">
              <a:lnSpc>
                <a:spcPct val="100000"/>
              </a:lnSpc>
              <a:spcBef>
                <a:spcPts val="1600"/>
              </a:spcBef>
              <a:buSzPts val="1800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13756" y="1983230"/>
            <a:ext cx="10056939" cy="1610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>
              <a:lnSpc>
                <a:spcPct val="100000"/>
              </a:lnSpc>
              <a:spcBef>
                <a:spcPts val="1600"/>
              </a:spcBef>
              <a:buSzPts val="1800"/>
            </a:pPr>
            <a:r>
              <a:rPr lang="de-DE" sz="2400" b="1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	Text Level</a:t>
            </a: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Special </a:t>
            </a: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characters  	()[]{} &lt; &gt; </a:t>
            </a: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</a:rPr>
              <a:t>&lt;&lt; &gt;&gt; </a:t>
            </a: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 </a:t>
            </a:r>
            <a:endParaRPr lang="de-DE" sz="2400" dirty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References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903" y="3873943"/>
            <a:ext cx="7240010" cy="1533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669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06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6" y="948907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640084" y="1991326"/>
            <a:ext cx="10911832" cy="28753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How can we profit from the LanguageTool?</a:t>
            </a:r>
            <a:endParaRPr lang="en-US" sz="8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518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06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4" y="924233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10307158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How can this tool be helpful for the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projekt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-283030" y="1756393"/>
            <a:ext cx="8275563" cy="1036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800100" lvl="2" algn="just">
              <a:lnSpc>
                <a:spcPct val="100000"/>
              </a:lnSpc>
              <a:spcBef>
                <a:spcPts val="1600"/>
              </a:spcBef>
              <a:buSzPts val="1800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01838" y="2734091"/>
            <a:ext cx="989719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1450" lvl="2" indent="-720725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Big database for words and tags</a:t>
            </a:r>
          </a:p>
          <a:p>
            <a:pPr marL="1441450" lvl="2" indent="-720725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Big </a:t>
            </a: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database for </a:t>
            </a: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rules</a:t>
            </a:r>
          </a:p>
          <a:p>
            <a:pPr marL="1441450" lvl="2" indent="-720725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Free </a:t>
            </a: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and open sourced</a:t>
            </a:r>
          </a:p>
          <a:p>
            <a:pPr marL="1441450" lvl="2" indent="-720725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Can be adjusted to fit personal needs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401838" y="1949133"/>
            <a:ext cx="7732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 indent="-79375">
              <a:lnSpc>
                <a:spcPct val="100000"/>
              </a:lnSpc>
              <a:spcBef>
                <a:spcPts val="1600"/>
              </a:spcBef>
              <a:buSzPts val="1800"/>
            </a:pPr>
            <a:r>
              <a:rPr lang="de-DE" sz="2400" b="1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Advantages</a:t>
            </a:r>
          </a:p>
        </p:txBody>
      </p:sp>
    </p:spTree>
    <p:extLst>
      <p:ext uri="{BB962C8B-B14F-4D97-AF65-F5344CB8AC3E}">
        <p14:creationId xmlns:p14="http://schemas.microsoft.com/office/powerpoint/2010/main" val="1423107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06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4" y="924233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Boundaries of the LanguageTool</a:t>
            </a:r>
          </a:p>
          <a:p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-283030" y="1756393"/>
            <a:ext cx="8275563" cy="1036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800100" lvl="2" algn="just">
              <a:lnSpc>
                <a:spcPct val="100000"/>
              </a:lnSpc>
              <a:spcBef>
                <a:spcPts val="1600"/>
              </a:spcBef>
              <a:buSzPts val="1800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01837" y="2734091"/>
            <a:ext cx="11565573" cy="3334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1450" lvl="2" indent="-641350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Only highlights errors </a:t>
            </a:r>
          </a:p>
          <a:p>
            <a:pPr marL="1441450" lvl="2" indent="-641350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Gives information about the </a:t>
            </a: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error</a:t>
            </a:r>
          </a:p>
          <a:p>
            <a:pPr marL="800100" lvl="2">
              <a:lnSpc>
                <a:spcPct val="100000"/>
              </a:lnSpc>
              <a:spcBef>
                <a:spcPts val="1600"/>
              </a:spcBef>
              <a:buSzPts val="1800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Wingdings" panose="05000000000000000000" pitchFamily="2" charset="2"/>
              </a:rPr>
              <a:t>		 </a:t>
            </a: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but </a:t>
            </a: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has not enough information to be able to correct each specific error</a:t>
            </a:r>
          </a:p>
          <a:p>
            <a:pPr marL="1441450" lvl="2" indent="-641350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All errors have to be defined to be detected</a:t>
            </a:r>
          </a:p>
          <a:p>
            <a:pPr marL="800100" lvl="2">
              <a:lnSpc>
                <a:spcPct val="100000"/>
              </a:lnSpc>
              <a:spcBef>
                <a:spcPts val="1600"/>
              </a:spcBef>
              <a:buSzPts val="1800"/>
            </a:pPr>
            <a:endParaRPr lang="en-US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en-US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01838" y="1949133"/>
            <a:ext cx="7732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 indent="-79375">
              <a:lnSpc>
                <a:spcPct val="100000"/>
              </a:lnSpc>
              <a:spcBef>
                <a:spcPts val="1600"/>
              </a:spcBef>
              <a:buSzPts val="1800"/>
            </a:pPr>
            <a:r>
              <a:rPr lang="en-US" sz="2400" b="1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Boundaries</a:t>
            </a:r>
          </a:p>
        </p:txBody>
      </p:sp>
    </p:spTree>
    <p:extLst>
      <p:ext uri="{BB962C8B-B14F-4D97-AF65-F5344CB8AC3E}">
        <p14:creationId xmlns:p14="http://schemas.microsoft.com/office/powerpoint/2010/main" val="3456523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01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6" y="948907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0" name="Textfeld 19"/>
          <p:cNvSpPr txBox="1"/>
          <p:nvPr/>
        </p:nvSpPr>
        <p:spPr>
          <a:xfrm>
            <a:off x="783770" y="1895989"/>
            <a:ext cx="7788730" cy="2759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73150" lvl="2" indent="-352425" algn="just">
              <a:lnSpc>
                <a:spcPct val="100000"/>
              </a:lnSpc>
              <a:spcBef>
                <a:spcPts val="1600"/>
              </a:spcBef>
              <a:buSzPts val="1800"/>
              <a:buFont typeface="Wingdings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Spell, grammar and style checker</a:t>
            </a:r>
          </a:p>
          <a:p>
            <a:pPr marL="1073150" lvl="2" indent="-352425" algn="just">
              <a:lnSpc>
                <a:spcPct val="100000"/>
              </a:lnSpc>
              <a:spcBef>
                <a:spcPts val="1600"/>
              </a:spcBef>
              <a:buSzPts val="1800"/>
              <a:buFont typeface="Wingdings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Detects errors an highlights them</a:t>
            </a:r>
          </a:p>
          <a:p>
            <a:pPr marL="1073150" lvl="2" indent="-352425" algn="just">
              <a:lnSpc>
                <a:spcPct val="100000"/>
              </a:lnSpc>
              <a:spcBef>
                <a:spcPts val="1600"/>
              </a:spcBef>
              <a:buSzPts val="1800"/>
              <a:buFont typeface="Wingdings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Further explanations can be shown</a:t>
            </a:r>
          </a:p>
          <a:p>
            <a:pPr marL="1073150" lvl="2" indent="-352425" algn="just">
              <a:lnSpc>
                <a:spcPct val="100000"/>
              </a:lnSpc>
              <a:spcBef>
                <a:spcPts val="1600"/>
              </a:spcBef>
              <a:buSzPts val="1800"/>
              <a:buFont typeface="Wingdings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First Version</a:t>
            </a: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 in 2005 - still under development</a:t>
            </a:r>
            <a:endParaRPr lang="en-US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073150" lvl="2" indent="-352425" algn="just">
              <a:lnSpc>
                <a:spcPct val="100000"/>
              </a:lnSpc>
              <a:spcBef>
                <a:spcPts val="1600"/>
              </a:spcBef>
              <a:buSzPts val="1800"/>
              <a:buFont typeface="Wingdings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25 languages are supported, as well as some dialects</a:t>
            </a:r>
            <a:endParaRPr lang="en-US" sz="2400" dirty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Description of the LanguageTool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881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07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4" y="924233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Summary</a:t>
            </a:r>
          </a:p>
          <a:p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-283030" y="1756393"/>
            <a:ext cx="8275563" cy="1036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800100" lvl="2" algn="just">
              <a:lnSpc>
                <a:spcPct val="100000"/>
              </a:lnSpc>
              <a:spcBef>
                <a:spcPts val="1600"/>
              </a:spcBef>
              <a:buSzPts val="1800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13213" y="2210958"/>
            <a:ext cx="11565573" cy="5057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1450" lvl="2" indent="-641350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Great possibility to check text for spell, grammar and style errors</a:t>
            </a:r>
          </a:p>
          <a:p>
            <a:pPr marL="1441450" lvl="2" indent="-641350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Great database on different rules for Simple German</a:t>
            </a:r>
          </a:p>
          <a:p>
            <a:pPr marL="1441450" lvl="2" indent="-641350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Possibility to indicate new rules in XML</a:t>
            </a:r>
          </a:p>
          <a:p>
            <a:pPr marL="1441450" lvl="2" indent="-641350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Not complete or final (still rules missing)</a:t>
            </a:r>
          </a:p>
          <a:p>
            <a:pPr marL="1441450" lvl="2" indent="-641350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No automatic translation</a:t>
            </a:r>
          </a:p>
          <a:p>
            <a:pPr marL="1441450" lvl="2" indent="-641350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441450" lvl="2" indent="-641350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en-US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800100" lvl="2">
              <a:lnSpc>
                <a:spcPct val="100000"/>
              </a:lnSpc>
              <a:spcBef>
                <a:spcPts val="1600"/>
              </a:spcBef>
              <a:buSzPts val="1800"/>
            </a:pPr>
            <a:endParaRPr lang="en-US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en-US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215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720796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08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4" y="924233"/>
            <a:ext cx="6910254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7016577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Sources</a:t>
            </a:r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-283030" y="1756393"/>
            <a:ext cx="8275563" cy="1036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800100" lvl="2" algn="just">
              <a:lnSpc>
                <a:spcPct val="100000"/>
              </a:lnSpc>
              <a:spcBef>
                <a:spcPts val="1600"/>
              </a:spcBef>
              <a:buSzPts val="1800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956930" y="1828189"/>
            <a:ext cx="918586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err="1"/>
              <a:t>Naber</a:t>
            </a:r>
            <a:r>
              <a:rPr lang="en-GB" sz="2400" dirty="0"/>
              <a:t>, Daniel; </a:t>
            </a:r>
            <a:r>
              <a:rPr lang="en-GB" sz="2400" dirty="0" err="1"/>
              <a:t>Milkowski</a:t>
            </a:r>
            <a:r>
              <a:rPr lang="en-GB" sz="2400" dirty="0"/>
              <a:t>, Marcin (2005). Version 4.1. Online </a:t>
            </a:r>
            <a:r>
              <a:rPr lang="en-GB" sz="2400" dirty="0" err="1"/>
              <a:t>verfügbar</a:t>
            </a:r>
            <a:r>
              <a:rPr lang="en-GB" sz="2400" dirty="0"/>
              <a:t> </a:t>
            </a:r>
            <a:r>
              <a:rPr lang="en-GB" sz="2400" dirty="0" err="1"/>
              <a:t>unter</a:t>
            </a:r>
            <a:r>
              <a:rPr lang="en-GB" sz="2400" dirty="0"/>
              <a:t> https://languagetool.org/.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err="1"/>
              <a:t>Maaß</a:t>
            </a:r>
            <a:r>
              <a:rPr lang="en-GB" sz="2400" dirty="0"/>
              <a:t>, Christiane: </a:t>
            </a:r>
            <a:r>
              <a:rPr lang="en-GB" sz="2400" dirty="0" err="1"/>
              <a:t>Leichte</a:t>
            </a:r>
            <a:r>
              <a:rPr lang="en-GB" sz="2400" dirty="0"/>
              <a:t> </a:t>
            </a:r>
            <a:r>
              <a:rPr lang="en-GB" sz="2400" dirty="0" err="1"/>
              <a:t>Sprache</a:t>
            </a:r>
            <a:r>
              <a:rPr lang="en-GB" sz="2400" dirty="0"/>
              <a:t>. Das </a:t>
            </a:r>
            <a:r>
              <a:rPr lang="en-GB" sz="2400" dirty="0" err="1"/>
              <a:t>Regelbuch</a:t>
            </a:r>
            <a:r>
              <a:rPr lang="en-GB" sz="2400" dirty="0"/>
              <a:t> (</a:t>
            </a:r>
            <a:r>
              <a:rPr lang="en-GB" sz="2400" dirty="0" err="1"/>
              <a:t>Barrierefreie</a:t>
            </a:r>
            <a:r>
              <a:rPr lang="en-GB" sz="2400" dirty="0"/>
              <a:t> </a:t>
            </a:r>
            <a:r>
              <a:rPr lang="en-GB" sz="2400" dirty="0" err="1"/>
              <a:t>Kommunikation</a:t>
            </a:r>
            <a:r>
              <a:rPr lang="en-GB" sz="2400" dirty="0"/>
              <a:t>, 1).</a:t>
            </a:r>
          </a:p>
          <a:p>
            <a:pPr marL="1441450" lvl="2" indent="-641350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en-US" sz="32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800100" lvl="2">
              <a:lnSpc>
                <a:spcPct val="100000"/>
              </a:lnSpc>
              <a:spcBef>
                <a:spcPts val="1600"/>
              </a:spcBef>
              <a:buSzPts val="1800"/>
            </a:pPr>
            <a:endParaRPr lang="en-US" sz="32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en-US" sz="32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5549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05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6" y="948907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Disambiguator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47" y="2149852"/>
            <a:ext cx="12079387" cy="265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01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04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6" y="948907"/>
            <a:ext cx="6318239" cy="6028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 </a:t>
            </a:r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Analyzation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132320" y="2756245"/>
            <a:ext cx="4580304" cy="39098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hteck 10"/>
          <p:cNvSpPr/>
          <p:nvPr/>
        </p:nvSpPr>
        <p:spPr>
          <a:xfrm>
            <a:off x="589362" y="2363179"/>
            <a:ext cx="6008386" cy="2040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860" y="3316895"/>
            <a:ext cx="10915412" cy="264437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860" y="2031511"/>
            <a:ext cx="11442279" cy="604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021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06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4" y="924233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XML Rules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Grafik 6"/>
          <p:cNvPicPr/>
          <p:nvPr/>
        </p:nvPicPr>
        <p:blipFill>
          <a:blip r:embed="rId3"/>
          <a:stretch>
            <a:fillRect/>
          </a:stretch>
        </p:blipFill>
        <p:spPr>
          <a:xfrm>
            <a:off x="355351" y="1680292"/>
            <a:ext cx="12156393" cy="493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527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06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4" y="924233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Subjunctive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Konjunktiv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/>
          <a:srcRect b="36195"/>
          <a:stretch/>
        </p:blipFill>
        <p:spPr>
          <a:xfrm>
            <a:off x="479374" y="1871315"/>
            <a:ext cx="8986360" cy="360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347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06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276174" y="938314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XML Rules </a:t>
            </a:r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Simplification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728133" y="1518049"/>
            <a:ext cx="1043093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endParaRPr lang="en-US" sz="2400" dirty="0" smtClean="0">
              <a:latin typeface="Calibri" panose="020F0502020204030204" pitchFamily="34" charset="0"/>
              <a:ea typeface="Arial"/>
              <a:cs typeface="Arial"/>
            </a:endParaRPr>
          </a:p>
          <a:p>
            <a:pPr marL="1441450" lvl="0" indent="-720725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1441450" algn="l"/>
              </a:tabLst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</a:rPr>
              <a:t>regular expressions: “</a:t>
            </a:r>
            <a:r>
              <a:rPr lang="en-US" sz="2400" dirty="0">
                <a:latin typeface="Calibri" panose="020F0502020204030204" pitchFamily="34" charset="0"/>
                <a:ea typeface="Arial"/>
                <a:cs typeface="Arial"/>
              </a:rPr>
              <a:t>half an hour</a:t>
            </a: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</a:rPr>
              <a:t>”.</a:t>
            </a:r>
            <a:br>
              <a:rPr lang="en-US" sz="2400" dirty="0" smtClean="0">
                <a:latin typeface="Calibri" panose="020F0502020204030204" pitchFamily="34" charset="0"/>
                <a:ea typeface="Arial"/>
                <a:cs typeface="Arial"/>
              </a:rPr>
            </a:b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</a:rPr>
              <a:t>For </a:t>
            </a:r>
            <a:r>
              <a:rPr lang="en-US" sz="2400" dirty="0">
                <a:latin typeface="Calibri" panose="020F0502020204030204" pitchFamily="34" charset="0"/>
                <a:ea typeface="Arial"/>
                <a:cs typeface="Arial"/>
              </a:rPr>
              <a:t>Regex the system searches for regular expressions per sentence. </a:t>
            </a:r>
            <a:endParaRPr lang="en-US" sz="2400" dirty="0" smtClean="0">
              <a:latin typeface="Calibri" panose="020F0502020204030204" pitchFamily="34" charset="0"/>
              <a:ea typeface="Arial"/>
              <a:cs typeface="Arial"/>
            </a:endParaRPr>
          </a:p>
          <a:p>
            <a:pPr marL="1441450" lvl="0" indent="-720725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</a:rPr>
              <a:t>inflection attribute: match </a:t>
            </a:r>
            <a:r>
              <a:rPr lang="en-US" sz="2400" dirty="0">
                <a:latin typeface="Calibri" panose="020F0502020204030204" pitchFamily="34" charset="0"/>
                <a:ea typeface="Arial"/>
                <a:cs typeface="Arial"/>
              </a:rPr>
              <a:t>not only the given word, but also all of its inflected forms</a:t>
            </a: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</a:rPr>
              <a:t>.</a:t>
            </a:r>
          </a:p>
          <a:p>
            <a:pPr marL="720725" lvl="0">
              <a:lnSpc>
                <a:spcPct val="150000"/>
              </a:lnSpc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</a:rPr>
              <a:t>		&lt;</a:t>
            </a:r>
            <a:r>
              <a:rPr lang="en-US" sz="2400" dirty="0">
                <a:latin typeface="Calibri" panose="020F0502020204030204" pitchFamily="34" charset="0"/>
                <a:ea typeface="Arial"/>
                <a:cs typeface="Arial"/>
              </a:rPr>
              <a:t>token inflected="yes"&gt;bicycle&lt;/token&gt; </a:t>
            </a:r>
            <a:endParaRPr lang="en-US" sz="2400" dirty="0" smtClean="0">
              <a:latin typeface="Calibri" panose="020F0502020204030204" pitchFamily="34" charset="0"/>
              <a:ea typeface="Arial"/>
              <a:cs typeface="Arial"/>
            </a:endParaRPr>
          </a:p>
          <a:p>
            <a:pPr marL="720725" lvl="0">
              <a:lnSpc>
                <a:spcPct val="150000"/>
              </a:lnSpc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</a:rPr>
              <a:t>		will </a:t>
            </a:r>
            <a:r>
              <a:rPr lang="en-US" sz="2400" dirty="0">
                <a:latin typeface="Calibri" panose="020F0502020204030204" pitchFamily="34" charset="0"/>
                <a:ea typeface="Arial"/>
                <a:cs typeface="Arial"/>
              </a:rPr>
              <a:t>match bicycle, bicycles, </a:t>
            </a:r>
            <a:r>
              <a:rPr lang="en-US" sz="2400" dirty="0" smtClean="0">
                <a:latin typeface="Calibri" panose="020F0502020204030204" pitchFamily="34" charset="0"/>
                <a:ea typeface="Arial"/>
                <a:cs typeface="Arial"/>
              </a:rPr>
              <a:t>bicycling etc.</a:t>
            </a:r>
          </a:p>
          <a:p>
            <a:pPr lvl="0">
              <a:lnSpc>
                <a:spcPct val="150000"/>
              </a:lnSpc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de-DE" sz="2400" b="1" dirty="0">
              <a:solidFill>
                <a:srgbClr val="FF0000"/>
              </a:solidFill>
              <a:latin typeface="Calibri" panose="020F0502020204030204" pitchFamily="34" charset="0"/>
              <a:ea typeface="Arial"/>
              <a:cs typeface="Arial"/>
            </a:endParaRPr>
          </a:p>
          <a:p>
            <a:pPr lvl="0">
              <a:lnSpc>
                <a:spcPct val="150000"/>
              </a:lnSpc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de-DE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Arial"/>
                <a:cs typeface="Arial"/>
              </a:rPr>
              <a:t>Noch eine Regel?</a:t>
            </a:r>
            <a:endParaRPr lang="en-US" sz="2400" b="1" dirty="0">
              <a:solidFill>
                <a:srgbClr val="FF0000"/>
              </a:solidFill>
              <a:latin typeface="Calibri" panose="020F0502020204030204" pitchFamily="34" charset="0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69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06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4" y="924233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Further Rules </a:t>
            </a:r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Simple German</a:t>
            </a:r>
          </a:p>
          <a:p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-283030" y="1756393"/>
            <a:ext cx="8275563" cy="1036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342900" algn="just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800100" lvl="2" algn="just">
              <a:lnSpc>
                <a:spcPct val="100000"/>
              </a:lnSpc>
              <a:spcBef>
                <a:spcPts val="1600"/>
              </a:spcBef>
              <a:buSzPts val="1800"/>
            </a:pP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01838" y="2734091"/>
            <a:ext cx="9897194" cy="1980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1450" lvl="2" indent="-641350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de-DE" sz="2400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Sentences</a:t>
            </a: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 </a:t>
            </a:r>
            <a:r>
              <a:rPr lang="de-DE" sz="2400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with</a:t>
            </a: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 </a:t>
            </a:r>
            <a:r>
              <a:rPr lang="de-DE" sz="2400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more</a:t>
            </a: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 </a:t>
            </a:r>
            <a:r>
              <a:rPr lang="de-DE" sz="2400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than</a:t>
            </a: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 </a:t>
            </a:r>
            <a:r>
              <a:rPr lang="de-DE" sz="2400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one</a:t>
            </a: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 </a:t>
            </a:r>
            <a:r>
              <a:rPr lang="de-DE" sz="2400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information</a:t>
            </a: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 </a:t>
            </a:r>
            <a:r>
              <a:rPr lang="de-DE" sz="2400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or</a:t>
            </a: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 </a:t>
            </a:r>
            <a:r>
              <a:rPr lang="de-DE" sz="2400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several</a:t>
            </a: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 </a:t>
            </a:r>
            <a:r>
              <a:rPr lang="de-DE" sz="2400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constituents</a:t>
            </a: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 (</a:t>
            </a:r>
            <a:r>
              <a:rPr lang="de-DE" sz="2400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seperated</a:t>
            </a: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 via </a:t>
            </a:r>
            <a:r>
              <a:rPr lang="de-DE" sz="2400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semicolon</a:t>
            </a:r>
            <a:r>
              <a:rPr lang="de-DE" sz="2400" dirty="0">
                <a:latin typeface="Calibri" panose="020F0502020204030204" pitchFamily="34" charset="0"/>
                <a:ea typeface="Arial"/>
                <a:cs typeface="Arial"/>
                <a:sym typeface="Arial"/>
              </a:rPr>
              <a:t> </a:t>
            </a:r>
            <a:r>
              <a:rPr lang="de-DE" sz="2400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or</a:t>
            </a: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 </a:t>
            </a:r>
            <a:r>
              <a:rPr lang="de-DE" sz="2400" b="1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several</a:t>
            </a:r>
            <a:r>
              <a:rPr lang="de-DE" sz="2400" b="1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 </a:t>
            </a:r>
            <a:r>
              <a:rPr lang="de-DE" sz="2400" b="1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verbs</a:t>
            </a: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)</a:t>
            </a:r>
          </a:p>
          <a:p>
            <a:pPr marL="1441450" lvl="2" indent="-641350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de-DE" sz="2400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Constructions</a:t>
            </a: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 </a:t>
            </a:r>
            <a:r>
              <a:rPr lang="de-DE" sz="2400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with</a:t>
            </a: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 an Infinitiv </a:t>
            </a:r>
          </a:p>
          <a:p>
            <a:pPr marL="1441450" lvl="2" indent="-641350">
              <a:lnSpc>
                <a:spcPct val="100000"/>
              </a:lnSpc>
              <a:spcBef>
                <a:spcPts val="1600"/>
              </a:spcBef>
              <a:buSzPts val="1800"/>
              <a:buFont typeface="Arial" panose="020B0604020202020204" pitchFamily="34" charset="0"/>
              <a:buChar char="•"/>
            </a:pPr>
            <a:r>
              <a:rPr lang="de-DE" sz="2400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Constructions</a:t>
            </a: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 </a:t>
            </a:r>
            <a:r>
              <a:rPr lang="de-DE" sz="2400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with</a:t>
            </a: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 </a:t>
            </a:r>
            <a:r>
              <a:rPr lang="de-DE" sz="2400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subordinate</a:t>
            </a:r>
            <a:r>
              <a:rPr lang="de-DE" sz="2400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 </a:t>
            </a:r>
            <a:r>
              <a:rPr lang="de-DE" sz="2400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clauses</a:t>
            </a:r>
            <a:endParaRPr lang="de-DE" sz="2400" dirty="0" smtClean="0">
              <a:latin typeface="Calibri" panose="020F05020202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01838" y="1949133"/>
            <a:ext cx="7732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 indent="-166688">
              <a:lnSpc>
                <a:spcPct val="100000"/>
              </a:lnSpc>
              <a:spcBef>
                <a:spcPts val="1600"/>
              </a:spcBef>
              <a:buSzPts val="1800"/>
            </a:pPr>
            <a:r>
              <a:rPr lang="de-DE" sz="2400" b="1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	On </a:t>
            </a:r>
            <a:r>
              <a:rPr lang="de-DE" sz="2400" b="1" dirty="0" err="1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Sentence</a:t>
            </a:r>
            <a:r>
              <a:rPr lang="de-DE" sz="2400" b="1" dirty="0" smtClean="0">
                <a:latin typeface="Calibri" panose="020F0502020204030204" pitchFamily="34" charset="0"/>
                <a:ea typeface="Arial"/>
                <a:cs typeface="Arial"/>
                <a:sym typeface="Arial"/>
              </a:rPr>
              <a:t> Level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28347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01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6" y="948907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of the LanguageTool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" name="Grafik 9"/>
          <p:cNvPicPr/>
          <p:nvPr/>
        </p:nvPicPr>
        <p:blipFill>
          <a:blip r:embed="rId3"/>
          <a:stretch>
            <a:fillRect/>
          </a:stretch>
        </p:blipFill>
        <p:spPr>
          <a:xfrm>
            <a:off x="3058201" y="1811830"/>
            <a:ext cx="8836476" cy="49345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Grafik 8"/>
          <p:cNvPicPr/>
          <p:nvPr/>
        </p:nvPicPr>
        <p:blipFill rotWithShape="1">
          <a:blip r:embed="rId4"/>
          <a:srcRect l="23592" r="195" b="16290"/>
          <a:stretch/>
        </p:blipFill>
        <p:spPr>
          <a:xfrm>
            <a:off x="437107" y="1617085"/>
            <a:ext cx="7018770" cy="37510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11723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02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6" y="948907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640084" y="1991326"/>
            <a:ext cx="10911832" cy="28753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How does the LanguageTool work?</a:t>
            </a:r>
            <a:endParaRPr lang="en-US" sz="8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07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02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6" y="948907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Analysis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4577524" y="5658193"/>
            <a:ext cx="5871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https://community.languagetool.org/analysis/index?lang=en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3"/>
          <a:srcRect r="116" b="34357"/>
          <a:stretch/>
        </p:blipFill>
        <p:spPr>
          <a:xfrm>
            <a:off x="1203297" y="1590952"/>
            <a:ext cx="9785406" cy="407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92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3"/>
          <a:srcRect l="-16" t="18789" r="7423" b="1642"/>
          <a:stretch/>
        </p:blipFill>
        <p:spPr>
          <a:xfrm>
            <a:off x="479376" y="1638979"/>
            <a:ext cx="11281216" cy="5113513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02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6" y="948907"/>
            <a:ext cx="6318239" cy="6028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 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Analysis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78658" y="1491230"/>
            <a:ext cx="10564973" cy="10679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/>
          <p:cNvSpPr/>
          <p:nvPr/>
        </p:nvSpPr>
        <p:spPr>
          <a:xfrm>
            <a:off x="4845681" y="2756245"/>
            <a:ext cx="6866943" cy="39098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93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02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6" y="948907"/>
            <a:ext cx="6318239" cy="947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Analysis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95867" y="1895989"/>
            <a:ext cx="1060026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  <a:latin typeface="Calibri" panose="020F0502020204030204" pitchFamily="34" charset="0"/>
                <a:ea typeface="Arial"/>
                <a:cs typeface="Arial"/>
              </a:rPr>
              <a:t>Tags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Arial"/>
                <a:cs typeface="Arial"/>
                <a:sym typeface="Arial"/>
              </a:rPr>
              <a:t>Noun (singular, plural),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Arial"/>
                <a:cs typeface="Arial"/>
                <a:sym typeface="Arial"/>
              </a:rPr>
              <a:t>Verb (past tense, present tense…)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Arial"/>
                <a:cs typeface="Arial"/>
                <a:sym typeface="Arial"/>
              </a:rPr>
              <a:t>Determiner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Arial"/>
                <a:cs typeface="Arial"/>
                <a:sym typeface="Arial"/>
              </a:rPr>
              <a:t>Adjective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Arial"/>
                <a:cs typeface="Arial"/>
                <a:sym typeface="Arial"/>
              </a:rPr>
              <a:t>Adverb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cs typeface="Arial"/>
                <a:sym typeface="Arial"/>
              </a:rPr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solidFill>
                <a:prstClr val="black"/>
              </a:solidFill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r>
              <a:rPr lang="en-US" sz="2400" b="1" dirty="0" smtClean="0">
                <a:solidFill>
                  <a:prstClr val="black"/>
                </a:solidFill>
                <a:latin typeface="Calibri" panose="020F0502020204030204" pitchFamily="34" charset="0"/>
                <a:ea typeface="Arial"/>
                <a:cs typeface="Arial"/>
              </a:rPr>
              <a:t>Important</a:t>
            </a: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Arial"/>
                <a:cs typeface="Arial"/>
              </a:rPr>
              <a:t>: 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Arial"/>
                <a:cs typeface="Arial"/>
              </a:rPr>
              <a:t>Especially for words that can be used in different forms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Arial"/>
                <a:cs typeface="Arial"/>
              </a:rPr>
              <a:t>I will (will be) 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Arial"/>
                <a:cs typeface="Arial"/>
              </a:rPr>
              <a:t>and 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Arial"/>
                <a:cs typeface="Arial"/>
              </a:rPr>
              <a:t>the will (wish/intention) </a:t>
            </a:r>
            <a:endParaRPr lang="en-US" sz="2400" dirty="0">
              <a:solidFill>
                <a:prstClr val="black"/>
              </a:solidFill>
              <a:latin typeface="Calibri" panose="020F0502020204030204" pitchFamily="34" charset="0"/>
              <a:ea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4569" y="2276765"/>
            <a:ext cx="5346383" cy="2430175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6011333" y="1907433"/>
            <a:ext cx="538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Token		Lemma		POS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686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4038600" y="6254752"/>
            <a:ext cx="4114800" cy="365125"/>
          </a:xfrm>
        </p:spPr>
        <p:txBody>
          <a:bodyPr/>
          <a:lstStyle/>
          <a:p>
            <a:r>
              <a:rPr lang="de-DE" dirty="0" smtClean="0"/>
              <a:t>Workshop in Trondheim </a:t>
            </a:r>
          </a:p>
          <a:p>
            <a:r>
              <a:rPr lang="de-DE" dirty="0" smtClean="0"/>
              <a:t>Project: </a:t>
            </a:r>
            <a:r>
              <a:rPr lang="en-US" dirty="0"/>
              <a:t>Aspects of Linguistic </a:t>
            </a:r>
            <a:r>
              <a:rPr lang="en-US" dirty="0" smtClean="0"/>
              <a:t>Complexity</a:t>
            </a:r>
          </a:p>
          <a:p>
            <a:r>
              <a:rPr lang="de-DE" dirty="0" smtClean="0"/>
              <a:t>09.05.2018</a:t>
            </a:r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3"/>
          <a:srcRect l="-16" t="18789" r="7423" b="1642"/>
          <a:stretch/>
        </p:blipFill>
        <p:spPr>
          <a:xfrm>
            <a:off x="479376" y="1638979"/>
            <a:ext cx="11281216" cy="5113513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479376" y="-474501"/>
            <a:ext cx="21948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8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02</a:t>
            </a:r>
            <a:endParaRPr lang="en-US" sz="138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79376" y="948907"/>
            <a:ext cx="6318239" cy="6028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Gerader Verbinder 2"/>
          <p:cNvCxnSpPr/>
          <p:nvPr/>
        </p:nvCxnSpPr>
        <p:spPr>
          <a:xfrm>
            <a:off x="479376" y="924233"/>
            <a:ext cx="631823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el 6"/>
          <p:cNvSpPr txBox="1">
            <a:spLocks/>
          </p:cNvSpPr>
          <p:nvPr/>
        </p:nvSpPr>
        <p:spPr>
          <a:xfrm>
            <a:off x="479375" y="1036149"/>
            <a:ext cx="7318709" cy="1990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 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Analysis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132320" y="2756245"/>
            <a:ext cx="4580304" cy="39098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hteck 8"/>
          <p:cNvSpPr/>
          <p:nvPr/>
        </p:nvSpPr>
        <p:spPr>
          <a:xfrm>
            <a:off x="3786375" y="1491230"/>
            <a:ext cx="5530622" cy="6633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hteck 9"/>
          <p:cNvSpPr/>
          <p:nvPr/>
        </p:nvSpPr>
        <p:spPr>
          <a:xfrm>
            <a:off x="4865076" y="1699842"/>
            <a:ext cx="5530622" cy="6633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hteck 10"/>
          <p:cNvSpPr/>
          <p:nvPr/>
        </p:nvSpPr>
        <p:spPr>
          <a:xfrm>
            <a:off x="589362" y="2363179"/>
            <a:ext cx="6008386" cy="2040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/>
          <p:cNvSpPr/>
          <p:nvPr/>
        </p:nvSpPr>
        <p:spPr>
          <a:xfrm>
            <a:off x="4865076" y="5802837"/>
            <a:ext cx="1932539" cy="2628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/>
          <p:cNvSpPr/>
          <p:nvPr/>
        </p:nvSpPr>
        <p:spPr>
          <a:xfrm>
            <a:off x="4847355" y="5445444"/>
            <a:ext cx="1932539" cy="262872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57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1702</Words>
  <Application>Microsoft Office PowerPoint</Application>
  <PresentationFormat>Breitbild</PresentationFormat>
  <Paragraphs>433</Paragraphs>
  <Slides>37</Slides>
  <Notes>37</Notes>
  <HiddenSlides>6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reloaded 2</dc:title>
  <dc:creator>Daniela Keller</dc:creator>
  <cp:lastModifiedBy>Daniela Keller</cp:lastModifiedBy>
  <cp:revision>128</cp:revision>
  <dcterms:created xsi:type="dcterms:W3CDTF">2018-01-22T13:20:45Z</dcterms:created>
  <dcterms:modified xsi:type="dcterms:W3CDTF">2018-05-07T18:56:42Z</dcterms:modified>
</cp:coreProperties>
</file>