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 id="2147483674" r:id="rId2"/>
  </p:sldMasterIdLst>
  <p:notesMasterIdLst>
    <p:notesMasterId r:id="rId26"/>
  </p:notesMasterIdLst>
  <p:sldIdLst>
    <p:sldId id="256" r:id="rId3"/>
    <p:sldId id="280" r:id="rId4"/>
    <p:sldId id="257" r:id="rId5"/>
    <p:sldId id="258" r:id="rId6"/>
    <p:sldId id="260" r:id="rId7"/>
    <p:sldId id="259" r:id="rId8"/>
    <p:sldId id="261" r:id="rId9"/>
    <p:sldId id="262" r:id="rId10"/>
    <p:sldId id="265" r:id="rId11"/>
    <p:sldId id="266" r:id="rId12"/>
    <p:sldId id="267" r:id="rId13"/>
    <p:sldId id="268" r:id="rId14"/>
    <p:sldId id="269" r:id="rId15"/>
    <p:sldId id="271" r:id="rId16"/>
    <p:sldId id="272" r:id="rId17"/>
    <p:sldId id="270" r:id="rId18"/>
    <p:sldId id="273" r:id="rId19"/>
    <p:sldId id="274" r:id="rId20"/>
    <p:sldId id="275" r:id="rId21"/>
    <p:sldId id="276" r:id="rId22"/>
    <p:sldId id="277" r:id="rId23"/>
    <p:sldId id="278" r:id="rId24"/>
    <p:sldId id="279" r:id="rId25"/>
  </p:sldIdLst>
  <p:sldSz cx="12192000" cy="6858000"/>
  <p:notesSz cx="7559675" cy="10691813"/>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291" autoAdjust="0"/>
  </p:normalViewPr>
  <p:slideViewPr>
    <p:cSldViewPr snapToGrid="0">
      <p:cViewPr varScale="1">
        <p:scale>
          <a:sx n="64" d="100"/>
          <a:sy n="64" d="100"/>
        </p:scale>
        <p:origin x="954" y="7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47" d="100"/>
          <a:sy n="47" d="100"/>
        </p:scale>
        <p:origin x="293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6FCDF6B3-C1F1-40FD-ADC0-1A519A3CD9DE}" type="datetimeFigureOut">
              <a:rPr lang="nb-NO" smtClean="0"/>
              <a:t>08.05.2018</a:t>
            </a:fld>
            <a:endParaRPr lang="nb-NO"/>
          </a:p>
        </p:txBody>
      </p:sp>
      <p:sp>
        <p:nvSpPr>
          <p:cNvPr id="4" name="Plassholder for lysbilde 3"/>
          <p:cNvSpPr>
            <a:spLocks noGrp="1" noRot="1" noChangeAspect="1"/>
          </p:cNvSpPr>
          <p:nvPr>
            <p:ph type="sldImg" idx="2"/>
          </p:nvPr>
        </p:nvSpPr>
        <p:spPr>
          <a:xfrm>
            <a:off x="573088" y="1336675"/>
            <a:ext cx="6413500" cy="3608388"/>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063DA005-96A2-4B50-ABBB-51AA6FD2977D}" type="slidenum">
              <a:rPr lang="nb-NO" smtClean="0"/>
              <a:t>‹#›</a:t>
            </a:fld>
            <a:endParaRPr lang="nb-NO"/>
          </a:p>
        </p:txBody>
      </p:sp>
    </p:spTree>
    <p:extLst>
      <p:ext uri="{BB962C8B-B14F-4D97-AF65-F5344CB8AC3E}">
        <p14:creationId xmlns:p14="http://schemas.microsoft.com/office/powerpoint/2010/main" val="3452334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063DA005-96A2-4B50-ABBB-51AA6FD2977D}" type="slidenum">
              <a:rPr lang="nb-NO" smtClean="0"/>
              <a:t>1</a:t>
            </a:fld>
            <a:endParaRPr lang="nb-NO"/>
          </a:p>
        </p:txBody>
      </p:sp>
    </p:spTree>
    <p:extLst>
      <p:ext uri="{BB962C8B-B14F-4D97-AF65-F5344CB8AC3E}">
        <p14:creationId xmlns:p14="http://schemas.microsoft.com/office/powerpoint/2010/main" val="17956645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063DA005-96A2-4B50-ABBB-51AA6FD2977D}" type="slidenum">
              <a:rPr lang="nb-NO" smtClean="0"/>
              <a:t>16</a:t>
            </a:fld>
            <a:endParaRPr lang="nb-NO"/>
          </a:p>
        </p:txBody>
      </p:sp>
    </p:spTree>
    <p:extLst>
      <p:ext uri="{BB962C8B-B14F-4D97-AF65-F5344CB8AC3E}">
        <p14:creationId xmlns:p14="http://schemas.microsoft.com/office/powerpoint/2010/main" val="2576510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063DA005-96A2-4B50-ABBB-51AA6FD2977D}" type="slidenum">
              <a:rPr lang="nb-NO" smtClean="0"/>
              <a:t>17</a:t>
            </a:fld>
            <a:endParaRPr lang="nb-NO"/>
          </a:p>
        </p:txBody>
      </p:sp>
    </p:spTree>
    <p:extLst>
      <p:ext uri="{BB962C8B-B14F-4D97-AF65-F5344CB8AC3E}">
        <p14:creationId xmlns:p14="http://schemas.microsoft.com/office/powerpoint/2010/main" val="469110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063DA005-96A2-4B50-ABBB-51AA6FD2977D}" type="slidenum">
              <a:rPr lang="nb-NO" smtClean="0"/>
              <a:t>18</a:t>
            </a:fld>
            <a:endParaRPr lang="nb-NO"/>
          </a:p>
        </p:txBody>
      </p:sp>
    </p:spTree>
    <p:extLst>
      <p:ext uri="{BB962C8B-B14F-4D97-AF65-F5344CB8AC3E}">
        <p14:creationId xmlns:p14="http://schemas.microsoft.com/office/powerpoint/2010/main" val="6604990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063DA005-96A2-4B50-ABBB-51AA6FD2977D}" type="slidenum">
              <a:rPr lang="nb-NO" smtClean="0"/>
              <a:t>19</a:t>
            </a:fld>
            <a:endParaRPr lang="nb-NO"/>
          </a:p>
        </p:txBody>
      </p:sp>
    </p:spTree>
    <p:extLst>
      <p:ext uri="{BB962C8B-B14F-4D97-AF65-F5344CB8AC3E}">
        <p14:creationId xmlns:p14="http://schemas.microsoft.com/office/powerpoint/2010/main" val="15674115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063DA005-96A2-4B50-ABBB-51AA6FD2977D}" type="slidenum">
              <a:rPr lang="nb-NO" smtClean="0"/>
              <a:t>20</a:t>
            </a:fld>
            <a:endParaRPr lang="nb-NO"/>
          </a:p>
        </p:txBody>
      </p:sp>
    </p:spTree>
    <p:extLst>
      <p:ext uri="{BB962C8B-B14F-4D97-AF65-F5344CB8AC3E}">
        <p14:creationId xmlns:p14="http://schemas.microsoft.com/office/powerpoint/2010/main" val="21240936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 </a:t>
            </a:r>
          </a:p>
        </p:txBody>
      </p:sp>
      <p:sp>
        <p:nvSpPr>
          <p:cNvPr id="4" name="Plassholder for lysbildenummer 3"/>
          <p:cNvSpPr>
            <a:spLocks noGrp="1"/>
          </p:cNvSpPr>
          <p:nvPr>
            <p:ph type="sldNum" sz="quarter" idx="10"/>
          </p:nvPr>
        </p:nvSpPr>
        <p:spPr/>
        <p:txBody>
          <a:bodyPr/>
          <a:lstStyle/>
          <a:p>
            <a:fld id="{063DA005-96A2-4B50-ABBB-51AA6FD2977D}" type="slidenum">
              <a:rPr lang="nb-NO" smtClean="0"/>
              <a:t>21</a:t>
            </a:fld>
            <a:endParaRPr lang="nb-NO"/>
          </a:p>
        </p:txBody>
      </p:sp>
    </p:spTree>
    <p:extLst>
      <p:ext uri="{BB962C8B-B14F-4D97-AF65-F5344CB8AC3E}">
        <p14:creationId xmlns:p14="http://schemas.microsoft.com/office/powerpoint/2010/main" val="24461268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 </a:t>
            </a:r>
          </a:p>
        </p:txBody>
      </p:sp>
      <p:sp>
        <p:nvSpPr>
          <p:cNvPr id="4" name="Plassholder for lysbildenummer 3"/>
          <p:cNvSpPr>
            <a:spLocks noGrp="1"/>
          </p:cNvSpPr>
          <p:nvPr>
            <p:ph type="sldNum" sz="quarter" idx="10"/>
          </p:nvPr>
        </p:nvSpPr>
        <p:spPr/>
        <p:txBody>
          <a:bodyPr/>
          <a:lstStyle/>
          <a:p>
            <a:fld id="{063DA005-96A2-4B50-ABBB-51AA6FD2977D}" type="slidenum">
              <a:rPr lang="nb-NO" smtClean="0"/>
              <a:t>22</a:t>
            </a:fld>
            <a:endParaRPr lang="nb-NO"/>
          </a:p>
        </p:txBody>
      </p:sp>
    </p:spTree>
    <p:extLst>
      <p:ext uri="{BB962C8B-B14F-4D97-AF65-F5344CB8AC3E}">
        <p14:creationId xmlns:p14="http://schemas.microsoft.com/office/powerpoint/2010/main" val="26172984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063DA005-96A2-4B50-ABBB-51AA6FD2977D}" type="slidenum">
              <a:rPr lang="nb-NO" smtClean="0"/>
              <a:t>23</a:t>
            </a:fld>
            <a:endParaRPr lang="nb-NO"/>
          </a:p>
        </p:txBody>
      </p:sp>
    </p:spTree>
    <p:extLst>
      <p:ext uri="{BB962C8B-B14F-4D97-AF65-F5344CB8AC3E}">
        <p14:creationId xmlns:p14="http://schemas.microsoft.com/office/powerpoint/2010/main" val="436115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So </a:t>
            </a:r>
            <a:r>
              <a:rPr lang="nb-NO" dirty="0" err="1"/>
              <a:t>basically</a:t>
            </a:r>
            <a:r>
              <a:rPr lang="nb-NO" dirty="0"/>
              <a:t> </a:t>
            </a:r>
            <a:r>
              <a:rPr lang="nb-NO" dirty="0" err="1"/>
              <a:t>what</a:t>
            </a:r>
            <a:r>
              <a:rPr lang="nb-NO" dirty="0"/>
              <a:t> </a:t>
            </a:r>
            <a:r>
              <a:rPr lang="nb-NO" dirty="0" err="1"/>
              <a:t>happened</a:t>
            </a:r>
            <a:r>
              <a:rPr lang="nb-NO" dirty="0"/>
              <a:t> is </a:t>
            </a:r>
            <a:r>
              <a:rPr lang="nb-NO" dirty="0" err="1"/>
              <a:t>this</a:t>
            </a:r>
            <a:r>
              <a:rPr lang="nb-NO" dirty="0"/>
              <a:t>: David </a:t>
            </a:r>
            <a:r>
              <a:rPr lang="nb-NO" dirty="0" err="1"/>
              <a:t>comes</a:t>
            </a:r>
            <a:r>
              <a:rPr lang="nb-NO" dirty="0"/>
              <a:t> to ask his </a:t>
            </a:r>
            <a:r>
              <a:rPr lang="nb-NO" dirty="0" err="1"/>
              <a:t>neighbour</a:t>
            </a:r>
            <a:r>
              <a:rPr lang="nb-NO" dirty="0"/>
              <a:t> Frida, </a:t>
            </a:r>
            <a:r>
              <a:rPr lang="nb-NO" dirty="0" err="1"/>
              <a:t>whether</a:t>
            </a:r>
            <a:r>
              <a:rPr lang="nb-NO" dirty="0"/>
              <a:t> her water </a:t>
            </a:r>
            <a:r>
              <a:rPr lang="nb-NO" dirty="0" err="1"/>
              <a:t>supply</a:t>
            </a:r>
            <a:r>
              <a:rPr lang="nb-NO" dirty="0"/>
              <a:t> has </a:t>
            </a:r>
            <a:r>
              <a:rPr lang="nb-NO" dirty="0" err="1"/>
              <a:t>been</a:t>
            </a:r>
            <a:r>
              <a:rPr lang="nb-NO" dirty="0"/>
              <a:t> </a:t>
            </a:r>
            <a:r>
              <a:rPr lang="nb-NO" dirty="0" err="1"/>
              <a:t>cut</a:t>
            </a:r>
            <a:r>
              <a:rPr lang="nb-NO" dirty="0"/>
              <a:t> </a:t>
            </a:r>
            <a:r>
              <a:rPr lang="nb-NO" dirty="0" err="1"/>
              <a:t>off</a:t>
            </a:r>
            <a:r>
              <a:rPr lang="nb-NO" dirty="0"/>
              <a:t> as </a:t>
            </a:r>
            <a:r>
              <a:rPr lang="nb-NO" dirty="0" err="1"/>
              <a:t>well</a:t>
            </a:r>
            <a:r>
              <a:rPr lang="nb-NO" dirty="0"/>
              <a:t>. Frida </a:t>
            </a:r>
            <a:r>
              <a:rPr lang="nb-NO" dirty="0" err="1"/>
              <a:t>answers</a:t>
            </a:r>
            <a:r>
              <a:rPr lang="nb-NO" dirty="0"/>
              <a:t> </a:t>
            </a:r>
            <a:r>
              <a:rPr lang="nb-NO" dirty="0" err="1"/>
              <a:t>that</a:t>
            </a:r>
            <a:r>
              <a:rPr lang="nb-NO" dirty="0"/>
              <a:t> </a:t>
            </a:r>
            <a:r>
              <a:rPr lang="nb-NO" dirty="0" err="1"/>
              <a:t>they</a:t>
            </a:r>
            <a:r>
              <a:rPr lang="nb-NO" dirty="0"/>
              <a:t> </a:t>
            </a:r>
            <a:r>
              <a:rPr lang="nb-NO" dirty="0" err="1"/>
              <a:t>are</a:t>
            </a:r>
            <a:r>
              <a:rPr lang="nb-NO" dirty="0"/>
              <a:t> </a:t>
            </a:r>
            <a:r>
              <a:rPr lang="nb-NO" dirty="0" err="1"/>
              <a:t>currently</a:t>
            </a:r>
            <a:r>
              <a:rPr lang="nb-NO" dirty="0"/>
              <a:t> </a:t>
            </a:r>
            <a:r>
              <a:rPr lang="nb-NO" dirty="0" err="1"/>
              <a:t>doing</a:t>
            </a:r>
            <a:r>
              <a:rPr lang="nb-NO" dirty="0"/>
              <a:t> </a:t>
            </a:r>
            <a:r>
              <a:rPr lang="nb-NO" dirty="0" err="1"/>
              <a:t>some</a:t>
            </a:r>
            <a:r>
              <a:rPr lang="nb-NO" dirty="0"/>
              <a:t> </a:t>
            </a:r>
            <a:r>
              <a:rPr lang="nb-NO" dirty="0" err="1"/>
              <a:t>maintenance</a:t>
            </a:r>
            <a:r>
              <a:rPr lang="nb-NO" dirty="0"/>
              <a:t> </a:t>
            </a:r>
            <a:r>
              <a:rPr lang="nb-NO" dirty="0" err="1"/>
              <a:t>on</a:t>
            </a:r>
            <a:r>
              <a:rPr lang="nb-NO" dirty="0"/>
              <a:t> </a:t>
            </a:r>
            <a:r>
              <a:rPr lang="nb-NO" dirty="0" err="1"/>
              <a:t>the</a:t>
            </a:r>
            <a:r>
              <a:rPr lang="nb-NO" dirty="0"/>
              <a:t> water </a:t>
            </a:r>
            <a:r>
              <a:rPr lang="nb-NO" dirty="0" err="1"/>
              <a:t>network</a:t>
            </a:r>
            <a:r>
              <a:rPr lang="nb-NO" dirty="0"/>
              <a:t> and </a:t>
            </a:r>
            <a:r>
              <a:rPr lang="nb-NO" dirty="0" err="1"/>
              <a:t>that</a:t>
            </a:r>
            <a:r>
              <a:rPr lang="nb-NO" dirty="0"/>
              <a:t> </a:t>
            </a:r>
            <a:r>
              <a:rPr lang="nb-NO" dirty="0" err="1"/>
              <a:t>they</a:t>
            </a:r>
            <a:r>
              <a:rPr lang="nb-NO" dirty="0"/>
              <a:t> </a:t>
            </a:r>
            <a:r>
              <a:rPr lang="nb-NO" dirty="0" err="1"/>
              <a:t>received</a:t>
            </a:r>
            <a:r>
              <a:rPr lang="nb-NO" dirty="0"/>
              <a:t> a </a:t>
            </a:r>
            <a:r>
              <a:rPr lang="nb-NO" dirty="0" err="1"/>
              <a:t>notice</a:t>
            </a:r>
            <a:r>
              <a:rPr lang="nb-NO" dirty="0"/>
              <a:t> </a:t>
            </a:r>
            <a:r>
              <a:rPr lang="nb-NO" dirty="0" err="1"/>
              <a:t>about</a:t>
            </a:r>
            <a:r>
              <a:rPr lang="nb-NO" dirty="0"/>
              <a:t> </a:t>
            </a:r>
            <a:r>
              <a:rPr lang="nb-NO" dirty="0" err="1"/>
              <a:t>this</a:t>
            </a:r>
            <a:r>
              <a:rPr lang="nb-NO" dirty="0"/>
              <a:t>- to </a:t>
            </a:r>
            <a:r>
              <a:rPr lang="nb-NO" dirty="0" err="1"/>
              <a:t>which</a:t>
            </a:r>
            <a:r>
              <a:rPr lang="nb-NO" dirty="0"/>
              <a:t> David </a:t>
            </a:r>
            <a:r>
              <a:rPr lang="nb-NO" dirty="0" err="1"/>
              <a:t>replies</a:t>
            </a:r>
            <a:r>
              <a:rPr lang="nb-NO" dirty="0"/>
              <a:t>: Ah, is </a:t>
            </a:r>
            <a:r>
              <a:rPr lang="nb-NO" dirty="0" err="1"/>
              <a:t>that</a:t>
            </a:r>
            <a:r>
              <a:rPr lang="nb-NO" dirty="0"/>
              <a:t> </a:t>
            </a:r>
            <a:r>
              <a:rPr lang="nb-NO" dirty="0" err="1"/>
              <a:t>what</a:t>
            </a:r>
            <a:r>
              <a:rPr lang="nb-NO" dirty="0"/>
              <a:t> </a:t>
            </a:r>
            <a:r>
              <a:rPr lang="nb-NO" dirty="0" err="1"/>
              <a:t>the</a:t>
            </a:r>
            <a:r>
              <a:rPr lang="nb-NO" dirty="0"/>
              <a:t> </a:t>
            </a:r>
            <a:r>
              <a:rPr lang="nb-NO" dirty="0" err="1"/>
              <a:t>cryptic</a:t>
            </a:r>
            <a:r>
              <a:rPr lang="nb-NO" dirty="0"/>
              <a:t> </a:t>
            </a:r>
            <a:r>
              <a:rPr lang="nb-NO" dirty="0" err="1"/>
              <a:t>message</a:t>
            </a:r>
            <a:r>
              <a:rPr lang="nb-NO" dirty="0"/>
              <a:t> </a:t>
            </a:r>
            <a:r>
              <a:rPr lang="nb-NO" dirty="0" err="1"/>
              <a:t>was</a:t>
            </a:r>
            <a:r>
              <a:rPr lang="nb-NO" dirty="0"/>
              <a:t> </a:t>
            </a:r>
            <a:r>
              <a:rPr lang="nb-NO" dirty="0" err="1"/>
              <a:t>about</a:t>
            </a:r>
            <a:r>
              <a:rPr lang="nb-NO" dirty="0"/>
              <a:t> </a:t>
            </a:r>
            <a:r>
              <a:rPr lang="nb-NO" dirty="0" err="1"/>
              <a:t>yesterday</a:t>
            </a:r>
            <a:r>
              <a:rPr lang="nb-NO" dirty="0"/>
              <a:t>? </a:t>
            </a:r>
          </a:p>
          <a:p>
            <a:r>
              <a:rPr lang="nb-NO" dirty="0"/>
              <a:t>In </a:t>
            </a:r>
            <a:r>
              <a:rPr lang="nb-NO" dirty="0" err="1"/>
              <a:t>translation</a:t>
            </a:r>
            <a:r>
              <a:rPr lang="nb-NO" dirty="0"/>
              <a:t>, </a:t>
            </a:r>
            <a:r>
              <a:rPr lang="nb-NO" dirty="0" err="1"/>
              <a:t>what</a:t>
            </a:r>
            <a:r>
              <a:rPr lang="nb-NO" dirty="0"/>
              <a:t> </a:t>
            </a:r>
            <a:r>
              <a:rPr lang="nb-NO" dirty="0" err="1"/>
              <a:t>the</a:t>
            </a:r>
            <a:r>
              <a:rPr lang="nb-NO" dirty="0"/>
              <a:t> </a:t>
            </a:r>
            <a:r>
              <a:rPr lang="nb-NO" dirty="0" err="1"/>
              <a:t>message</a:t>
            </a:r>
            <a:r>
              <a:rPr lang="nb-NO" dirty="0"/>
              <a:t> </a:t>
            </a:r>
            <a:r>
              <a:rPr lang="nb-NO" dirty="0" err="1"/>
              <a:t>they</a:t>
            </a:r>
            <a:r>
              <a:rPr lang="nb-NO" dirty="0"/>
              <a:t> </a:t>
            </a:r>
            <a:r>
              <a:rPr lang="nb-NO" dirty="0" err="1"/>
              <a:t>got</a:t>
            </a:r>
            <a:r>
              <a:rPr lang="nb-NO" dirty="0"/>
              <a:t> </a:t>
            </a:r>
            <a:r>
              <a:rPr lang="nb-NO" dirty="0" err="1"/>
              <a:t>said</a:t>
            </a:r>
            <a:r>
              <a:rPr lang="nb-NO" dirty="0"/>
              <a:t> </a:t>
            </a:r>
            <a:r>
              <a:rPr lang="nb-NO" dirty="0" err="1"/>
              <a:t>was</a:t>
            </a:r>
            <a:r>
              <a:rPr lang="nb-NO" dirty="0"/>
              <a:t> </a:t>
            </a:r>
            <a:r>
              <a:rPr lang="nb-NO" dirty="0" err="1"/>
              <a:t>this</a:t>
            </a:r>
            <a:r>
              <a:rPr lang="nb-NO" dirty="0"/>
              <a:t>: </a:t>
            </a:r>
            <a:r>
              <a:rPr lang="nb-NO" dirty="0" err="1"/>
              <a:t>Because</a:t>
            </a:r>
            <a:r>
              <a:rPr lang="nb-NO" dirty="0"/>
              <a:t> </a:t>
            </a:r>
            <a:r>
              <a:rPr lang="nb-NO" dirty="0" err="1"/>
              <a:t>of</a:t>
            </a:r>
            <a:r>
              <a:rPr lang="nb-NO" dirty="0"/>
              <a:t> </a:t>
            </a:r>
            <a:r>
              <a:rPr lang="nb-NO" dirty="0" err="1"/>
              <a:t>maintenance</a:t>
            </a:r>
            <a:r>
              <a:rPr lang="nb-NO" dirty="0"/>
              <a:t> </a:t>
            </a:r>
            <a:r>
              <a:rPr lang="nb-NO" dirty="0" err="1"/>
              <a:t>work</a:t>
            </a:r>
            <a:r>
              <a:rPr lang="nb-NO" dirty="0"/>
              <a:t> </a:t>
            </a:r>
            <a:r>
              <a:rPr lang="nb-NO" dirty="0" err="1"/>
              <a:t>on</a:t>
            </a:r>
            <a:r>
              <a:rPr lang="nb-NO" dirty="0"/>
              <a:t> </a:t>
            </a:r>
            <a:r>
              <a:rPr lang="nb-NO" dirty="0" err="1"/>
              <a:t>the</a:t>
            </a:r>
            <a:r>
              <a:rPr lang="nb-NO" dirty="0"/>
              <a:t> </a:t>
            </a:r>
            <a:r>
              <a:rPr lang="nb-NO" dirty="0" err="1"/>
              <a:t>distribution</a:t>
            </a:r>
            <a:r>
              <a:rPr lang="nb-NO" dirty="0"/>
              <a:t> system, </a:t>
            </a:r>
            <a:r>
              <a:rPr lang="nb-NO" dirty="0" err="1"/>
              <a:t>there</a:t>
            </a:r>
            <a:r>
              <a:rPr lang="nb-NO" dirty="0"/>
              <a:t> </a:t>
            </a:r>
            <a:r>
              <a:rPr lang="nb-NO" dirty="0" err="1"/>
              <a:t>will</a:t>
            </a:r>
            <a:r>
              <a:rPr lang="nb-NO" dirty="0"/>
              <a:t> be </a:t>
            </a:r>
            <a:r>
              <a:rPr lang="nb-NO" dirty="0" err="1"/>
              <a:t>some</a:t>
            </a:r>
            <a:r>
              <a:rPr lang="nb-NO" dirty="0"/>
              <a:t> </a:t>
            </a:r>
            <a:r>
              <a:rPr lang="nb-NO" dirty="0" err="1"/>
              <a:t>disturbances</a:t>
            </a:r>
            <a:r>
              <a:rPr lang="nb-NO" dirty="0"/>
              <a:t> </a:t>
            </a:r>
            <a:r>
              <a:rPr lang="nb-NO" dirty="0" err="1"/>
              <a:t>on</a:t>
            </a:r>
            <a:r>
              <a:rPr lang="nb-NO" dirty="0"/>
              <a:t> part </a:t>
            </a:r>
            <a:r>
              <a:rPr lang="nb-NO" dirty="0" err="1"/>
              <a:t>of</a:t>
            </a:r>
            <a:r>
              <a:rPr lang="nb-NO" dirty="0"/>
              <a:t> </a:t>
            </a:r>
            <a:r>
              <a:rPr lang="nb-NO" dirty="0" err="1"/>
              <a:t>the</a:t>
            </a:r>
            <a:r>
              <a:rPr lang="nb-NO" dirty="0"/>
              <a:t> </a:t>
            </a:r>
            <a:r>
              <a:rPr lang="nb-NO" dirty="0" err="1"/>
              <a:t>network</a:t>
            </a:r>
            <a:r>
              <a:rPr lang="nb-NO" dirty="0"/>
              <a:t> in Vinkelveien 1-15 </a:t>
            </a:r>
            <a:r>
              <a:rPr lang="nb-NO" dirty="0" err="1"/>
              <a:t>on</a:t>
            </a:r>
            <a:r>
              <a:rPr lang="nb-NO" dirty="0"/>
              <a:t> </a:t>
            </a:r>
            <a:r>
              <a:rPr lang="nb-NO" dirty="0" err="1"/>
              <a:t>Tuesday</a:t>
            </a:r>
            <a:r>
              <a:rPr lang="nb-NO" dirty="0"/>
              <a:t> 8. </a:t>
            </a:r>
            <a:r>
              <a:rPr lang="nb-NO" dirty="0" err="1"/>
              <a:t>of</a:t>
            </a:r>
            <a:r>
              <a:rPr lang="nb-NO" dirty="0"/>
              <a:t> </a:t>
            </a:r>
            <a:r>
              <a:rPr lang="nb-NO" dirty="0" err="1"/>
              <a:t>July</a:t>
            </a:r>
            <a:r>
              <a:rPr lang="nb-NO" dirty="0"/>
              <a:t>. It is </a:t>
            </a:r>
            <a:r>
              <a:rPr lang="nb-NO" dirty="0" err="1"/>
              <a:t>recommended</a:t>
            </a:r>
            <a:r>
              <a:rPr lang="nb-NO" dirty="0"/>
              <a:t> to </a:t>
            </a:r>
            <a:r>
              <a:rPr lang="nb-NO" dirty="0" err="1"/>
              <a:t>provide</a:t>
            </a:r>
            <a:r>
              <a:rPr lang="nb-NO" dirty="0"/>
              <a:t> by </a:t>
            </a:r>
            <a:r>
              <a:rPr lang="nb-NO" dirty="0" err="1"/>
              <a:t>filling</a:t>
            </a:r>
            <a:r>
              <a:rPr lang="nb-NO" dirty="0"/>
              <a:t> </a:t>
            </a:r>
            <a:r>
              <a:rPr lang="nb-NO" dirty="0" err="1"/>
              <a:t>some</a:t>
            </a:r>
            <a:r>
              <a:rPr lang="nb-NO" dirty="0"/>
              <a:t> </a:t>
            </a:r>
            <a:r>
              <a:rPr lang="nb-NO" dirty="0" err="1"/>
              <a:t>bottles</a:t>
            </a:r>
            <a:r>
              <a:rPr lang="nb-NO" dirty="0"/>
              <a:t> </a:t>
            </a:r>
            <a:r>
              <a:rPr lang="nb-NO" dirty="0" err="1"/>
              <a:t>beforehand</a:t>
            </a:r>
            <a:r>
              <a:rPr lang="nb-NO" dirty="0"/>
              <a:t>.  </a:t>
            </a:r>
          </a:p>
        </p:txBody>
      </p:sp>
      <p:sp>
        <p:nvSpPr>
          <p:cNvPr id="4" name="Plassholder for lysbildenummer 3"/>
          <p:cNvSpPr>
            <a:spLocks noGrp="1"/>
          </p:cNvSpPr>
          <p:nvPr>
            <p:ph type="sldNum" sz="quarter" idx="10"/>
          </p:nvPr>
        </p:nvSpPr>
        <p:spPr/>
        <p:txBody>
          <a:bodyPr/>
          <a:lstStyle/>
          <a:p>
            <a:fld id="{063DA005-96A2-4B50-ABBB-51AA6FD2977D}" type="slidenum">
              <a:rPr lang="nb-NO" smtClean="0"/>
              <a:t>3</a:t>
            </a:fld>
            <a:endParaRPr lang="nb-NO"/>
          </a:p>
        </p:txBody>
      </p:sp>
    </p:spTree>
    <p:extLst>
      <p:ext uri="{BB962C8B-B14F-4D97-AF65-F5344CB8AC3E}">
        <p14:creationId xmlns:p14="http://schemas.microsoft.com/office/powerpoint/2010/main" val="1947232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063DA005-96A2-4B50-ABBB-51AA6FD2977D}" type="slidenum">
              <a:rPr lang="nb-NO" smtClean="0"/>
              <a:t>4</a:t>
            </a:fld>
            <a:endParaRPr lang="nb-NO"/>
          </a:p>
        </p:txBody>
      </p:sp>
    </p:spTree>
    <p:extLst>
      <p:ext uri="{BB962C8B-B14F-4D97-AF65-F5344CB8AC3E}">
        <p14:creationId xmlns:p14="http://schemas.microsoft.com/office/powerpoint/2010/main" val="20207298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063DA005-96A2-4B50-ABBB-51AA6FD2977D}" type="slidenum">
              <a:rPr lang="nb-NO" smtClean="0"/>
              <a:t>5</a:t>
            </a:fld>
            <a:endParaRPr lang="nb-NO"/>
          </a:p>
        </p:txBody>
      </p:sp>
    </p:spTree>
    <p:extLst>
      <p:ext uri="{BB962C8B-B14F-4D97-AF65-F5344CB8AC3E}">
        <p14:creationId xmlns:p14="http://schemas.microsoft.com/office/powerpoint/2010/main" val="3320055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063DA005-96A2-4B50-ABBB-51AA6FD2977D}" type="slidenum">
              <a:rPr lang="nb-NO" smtClean="0"/>
              <a:t>6</a:t>
            </a:fld>
            <a:endParaRPr lang="nb-NO"/>
          </a:p>
        </p:txBody>
      </p:sp>
    </p:spTree>
    <p:extLst>
      <p:ext uri="{BB962C8B-B14F-4D97-AF65-F5344CB8AC3E}">
        <p14:creationId xmlns:p14="http://schemas.microsoft.com/office/powerpoint/2010/main" val="6849301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063DA005-96A2-4B50-ABBB-51AA6FD2977D}" type="slidenum">
              <a:rPr lang="nb-NO" smtClean="0"/>
              <a:t>7</a:t>
            </a:fld>
            <a:endParaRPr lang="nb-NO"/>
          </a:p>
        </p:txBody>
      </p:sp>
    </p:spTree>
    <p:extLst>
      <p:ext uri="{BB962C8B-B14F-4D97-AF65-F5344CB8AC3E}">
        <p14:creationId xmlns:p14="http://schemas.microsoft.com/office/powerpoint/2010/main" val="20452018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063DA005-96A2-4B50-ABBB-51AA6FD2977D}" type="slidenum">
              <a:rPr lang="nb-NO" smtClean="0"/>
              <a:t>8</a:t>
            </a:fld>
            <a:endParaRPr lang="nb-NO"/>
          </a:p>
        </p:txBody>
      </p:sp>
    </p:spTree>
    <p:extLst>
      <p:ext uri="{BB962C8B-B14F-4D97-AF65-F5344CB8AC3E}">
        <p14:creationId xmlns:p14="http://schemas.microsoft.com/office/powerpoint/2010/main" val="561851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063DA005-96A2-4B50-ABBB-51AA6FD2977D}" type="slidenum">
              <a:rPr lang="nb-NO" smtClean="0"/>
              <a:t>14</a:t>
            </a:fld>
            <a:endParaRPr lang="nb-NO"/>
          </a:p>
        </p:txBody>
      </p:sp>
    </p:spTree>
    <p:extLst>
      <p:ext uri="{BB962C8B-B14F-4D97-AF65-F5344CB8AC3E}">
        <p14:creationId xmlns:p14="http://schemas.microsoft.com/office/powerpoint/2010/main" val="1104568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063DA005-96A2-4B50-ABBB-51AA6FD2977D}" type="slidenum">
              <a:rPr lang="nb-NO" smtClean="0"/>
              <a:t>15</a:t>
            </a:fld>
            <a:endParaRPr lang="nb-NO"/>
          </a:p>
        </p:txBody>
      </p:sp>
    </p:spTree>
    <p:extLst>
      <p:ext uri="{BB962C8B-B14F-4D97-AF65-F5344CB8AC3E}">
        <p14:creationId xmlns:p14="http://schemas.microsoft.com/office/powerpoint/2010/main" val="2373832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1097280" y="286560"/>
            <a:ext cx="10058040" cy="145044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75" name="PlaceHolder 2"/>
          <p:cNvSpPr>
            <a:spLocks noGrp="1"/>
          </p:cNvSpPr>
          <p:nvPr>
            <p:ph type="body"/>
          </p:nvPr>
        </p:nvSpPr>
        <p:spPr>
          <a:xfrm>
            <a:off x="1097280" y="1845720"/>
            <a:ext cx="100580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76" name="PlaceHolder 3"/>
          <p:cNvSpPr>
            <a:spLocks noGrp="1"/>
          </p:cNvSpPr>
          <p:nvPr>
            <p:ph type="body"/>
          </p:nvPr>
        </p:nvSpPr>
        <p:spPr>
          <a:xfrm>
            <a:off x="1097280" y="3947040"/>
            <a:ext cx="100580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1097280" y="286560"/>
            <a:ext cx="10058040" cy="145044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78" name="PlaceHolder 2"/>
          <p:cNvSpPr>
            <a:spLocks noGrp="1"/>
          </p:cNvSpPr>
          <p:nvPr>
            <p:ph type="body"/>
          </p:nvPr>
        </p:nvSpPr>
        <p:spPr>
          <a:xfrm>
            <a:off x="1097280" y="1845720"/>
            <a:ext cx="49082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79" name="PlaceHolder 3"/>
          <p:cNvSpPr>
            <a:spLocks noGrp="1"/>
          </p:cNvSpPr>
          <p:nvPr>
            <p:ph type="body"/>
          </p:nvPr>
        </p:nvSpPr>
        <p:spPr>
          <a:xfrm>
            <a:off x="6251400" y="1845720"/>
            <a:ext cx="49082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80" name="PlaceHolder 4"/>
          <p:cNvSpPr>
            <a:spLocks noGrp="1"/>
          </p:cNvSpPr>
          <p:nvPr>
            <p:ph type="body"/>
          </p:nvPr>
        </p:nvSpPr>
        <p:spPr>
          <a:xfrm>
            <a:off x="6251400" y="3947040"/>
            <a:ext cx="49082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81" name="PlaceHolder 5"/>
          <p:cNvSpPr>
            <a:spLocks noGrp="1"/>
          </p:cNvSpPr>
          <p:nvPr>
            <p:ph type="body"/>
          </p:nvPr>
        </p:nvSpPr>
        <p:spPr>
          <a:xfrm>
            <a:off x="1097280" y="3947040"/>
            <a:ext cx="49082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1097280" y="286560"/>
            <a:ext cx="10058040" cy="145044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83" name="PlaceHolder 2"/>
          <p:cNvSpPr>
            <a:spLocks noGrp="1"/>
          </p:cNvSpPr>
          <p:nvPr>
            <p:ph type="body"/>
          </p:nvPr>
        </p:nvSpPr>
        <p:spPr>
          <a:xfrm>
            <a:off x="1097280" y="1845720"/>
            <a:ext cx="10058040" cy="40230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84" name="PlaceHolder 3"/>
          <p:cNvSpPr>
            <a:spLocks noGrp="1"/>
          </p:cNvSpPr>
          <p:nvPr>
            <p:ph type="body"/>
          </p:nvPr>
        </p:nvSpPr>
        <p:spPr>
          <a:xfrm>
            <a:off x="1097280" y="1845720"/>
            <a:ext cx="10058040" cy="40230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pic>
        <p:nvPicPr>
          <p:cNvPr id="85" name="Bilde 84"/>
          <p:cNvPicPr/>
          <p:nvPr/>
        </p:nvPicPr>
        <p:blipFill>
          <a:blip r:embed="rId2"/>
          <a:stretch/>
        </p:blipFill>
        <p:spPr>
          <a:xfrm>
            <a:off x="3605040" y="1845360"/>
            <a:ext cx="5042160" cy="4023000"/>
          </a:xfrm>
          <a:prstGeom prst="rect">
            <a:avLst/>
          </a:prstGeom>
          <a:ln>
            <a:noFill/>
          </a:ln>
        </p:spPr>
      </p:pic>
      <p:pic>
        <p:nvPicPr>
          <p:cNvPr id="86" name="Bilde 85"/>
          <p:cNvPicPr/>
          <p:nvPr/>
        </p:nvPicPr>
        <p:blipFill>
          <a:blip r:embed="rId2"/>
          <a:stretch/>
        </p:blipFill>
        <p:spPr>
          <a:xfrm>
            <a:off x="3605040" y="1845360"/>
            <a:ext cx="5042160" cy="402300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7" name="PlaceHolder 1"/>
          <p:cNvSpPr>
            <a:spLocks noGrp="1"/>
          </p:cNvSpPr>
          <p:nvPr>
            <p:ph type="title"/>
          </p:nvPr>
        </p:nvSpPr>
        <p:spPr>
          <a:xfrm>
            <a:off x="1097280" y="286560"/>
            <a:ext cx="10058040" cy="145044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98" name="PlaceHolder 2"/>
          <p:cNvSpPr>
            <a:spLocks noGrp="1"/>
          </p:cNvSpPr>
          <p:nvPr>
            <p:ph type="subTitle"/>
          </p:nvPr>
        </p:nvSpPr>
        <p:spPr>
          <a:xfrm>
            <a:off x="1097280" y="1845720"/>
            <a:ext cx="10058040" cy="4023000"/>
          </a:xfrm>
          <a:prstGeom prst="rect">
            <a:avLst/>
          </a:prstGeom>
        </p:spPr>
        <p:txBody>
          <a:bodyPr lIns="0" tIns="0" rIns="0" bIns="0" anchor="ctr"/>
          <a:lstStyle/>
          <a:p>
            <a:pPr algn="ctr"/>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1097280" y="286560"/>
            <a:ext cx="10058040" cy="145044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100" name="PlaceHolder 2"/>
          <p:cNvSpPr>
            <a:spLocks noGrp="1"/>
          </p:cNvSpPr>
          <p:nvPr>
            <p:ph type="body"/>
          </p:nvPr>
        </p:nvSpPr>
        <p:spPr>
          <a:xfrm>
            <a:off x="1097280" y="1845720"/>
            <a:ext cx="10058040" cy="40230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1097280" y="286560"/>
            <a:ext cx="10058040" cy="145044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102" name="PlaceHolder 2"/>
          <p:cNvSpPr>
            <a:spLocks noGrp="1"/>
          </p:cNvSpPr>
          <p:nvPr>
            <p:ph type="body"/>
          </p:nvPr>
        </p:nvSpPr>
        <p:spPr>
          <a:xfrm>
            <a:off x="1097280" y="1845720"/>
            <a:ext cx="4908240" cy="40230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103" name="PlaceHolder 3"/>
          <p:cNvSpPr>
            <a:spLocks noGrp="1"/>
          </p:cNvSpPr>
          <p:nvPr>
            <p:ph type="body"/>
          </p:nvPr>
        </p:nvSpPr>
        <p:spPr>
          <a:xfrm>
            <a:off x="6251400" y="1845720"/>
            <a:ext cx="4908240" cy="40230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 name="PlaceHolder 1"/>
          <p:cNvSpPr>
            <a:spLocks noGrp="1"/>
          </p:cNvSpPr>
          <p:nvPr>
            <p:ph type="title"/>
          </p:nvPr>
        </p:nvSpPr>
        <p:spPr>
          <a:xfrm>
            <a:off x="1097280" y="286560"/>
            <a:ext cx="10058040" cy="145044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5" name="PlaceHolder 1"/>
          <p:cNvSpPr>
            <a:spLocks noGrp="1"/>
          </p:cNvSpPr>
          <p:nvPr>
            <p:ph type="subTitle"/>
          </p:nvPr>
        </p:nvSpPr>
        <p:spPr>
          <a:xfrm>
            <a:off x="1097280" y="286560"/>
            <a:ext cx="10058040" cy="6724800"/>
          </a:xfrm>
          <a:prstGeom prst="rect">
            <a:avLst/>
          </a:prstGeom>
        </p:spPr>
        <p:txBody>
          <a:bodyPr lIns="0" tIns="0" rIns="0" bIns="0" anchor="ctr"/>
          <a:lstStyle/>
          <a:p>
            <a:pPr algn="ctr"/>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1097280" y="286560"/>
            <a:ext cx="10058040" cy="145044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107" name="PlaceHolder 2"/>
          <p:cNvSpPr>
            <a:spLocks noGrp="1"/>
          </p:cNvSpPr>
          <p:nvPr>
            <p:ph type="body"/>
          </p:nvPr>
        </p:nvSpPr>
        <p:spPr>
          <a:xfrm>
            <a:off x="1097280" y="1845720"/>
            <a:ext cx="49082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108" name="PlaceHolder 3"/>
          <p:cNvSpPr>
            <a:spLocks noGrp="1"/>
          </p:cNvSpPr>
          <p:nvPr>
            <p:ph type="body"/>
          </p:nvPr>
        </p:nvSpPr>
        <p:spPr>
          <a:xfrm>
            <a:off x="1097280" y="3947040"/>
            <a:ext cx="49082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109" name="PlaceHolder 4"/>
          <p:cNvSpPr>
            <a:spLocks noGrp="1"/>
          </p:cNvSpPr>
          <p:nvPr>
            <p:ph type="body"/>
          </p:nvPr>
        </p:nvSpPr>
        <p:spPr>
          <a:xfrm>
            <a:off x="6251400" y="1845720"/>
            <a:ext cx="4908240" cy="40230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3" name="PlaceHolder 1"/>
          <p:cNvSpPr>
            <a:spLocks noGrp="1"/>
          </p:cNvSpPr>
          <p:nvPr>
            <p:ph type="title"/>
          </p:nvPr>
        </p:nvSpPr>
        <p:spPr>
          <a:xfrm>
            <a:off x="1097280" y="286560"/>
            <a:ext cx="10058040" cy="145044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54" name="PlaceHolder 2"/>
          <p:cNvSpPr>
            <a:spLocks noGrp="1"/>
          </p:cNvSpPr>
          <p:nvPr>
            <p:ph type="subTitle"/>
          </p:nvPr>
        </p:nvSpPr>
        <p:spPr>
          <a:xfrm>
            <a:off x="1097280" y="1845720"/>
            <a:ext cx="10058040" cy="4023000"/>
          </a:xfrm>
          <a:prstGeom prst="rect">
            <a:avLst/>
          </a:prstGeom>
        </p:spPr>
        <p:txBody>
          <a:bodyPr lIns="0" tIns="0" rIns="0" bIns="0" anchor="ctr"/>
          <a:lstStyle/>
          <a:p>
            <a:pPr algn="ctr"/>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1097280" y="286560"/>
            <a:ext cx="10058040" cy="145044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111" name="PlaceHolder 2"/>
          <p:cNvSpPr>
            <a:spLocks noGrp="1"/>
          </p:cNvSpPr>
          <p:nvPr>
            <p:ph type="body"/>
          </p:nvPr>
        </p:nvSpPr>
        <p:spPr>
          <a:xfrm>
            <a:off x="1097280" y="1845720"/>
            <a:ext cx="4908240" cy="40230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112" name="PlaceHolder 3"/>
          <p:cNvSpPr>
            <a:spLocks noGrp="1"/>
          </p:cNvSpPr>
          <p:nvPr>
            <p:ph type="body"/>
          </p:nvPr>
        </p:nvSpPr>
        <p:spPr>
          <a:xfrm>
            <a:off x="6251400" y="1845720"/>
            <a:ext cx="49082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113" name="PlaceHolder 4"/>
          <p:cNvSpPr>
            <a:spLocks noGrp="1"/>
          </p:cNvSpPr>
          <p:nvPr>
            <p:ph type="body"/>
          </p:nvPr>
        </p:nvSpPr>
        <p:spPr>
          <a:xfrm>
            <a:off x="6251400" y="3947040"/>
            <a:ext cx="49082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1097280" y="286560"/>
            <a:ext cx="10058040" cy="145044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115" name="PlaceHolder 2"/>
          <p:cNvSpPr>
            <a:spLocks noGrp="1"/>
          </p:cNvSpPr>
          <p:nvPr>
            <p:ph type="body"/>
          </p:nvPr>
        </p:nvSpPr>
        <p:spPr>
          <a:xfrm>
            <a:off x="1097280" y="1845720"/>
            <a:ext cx="49082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116" name="PlaceHolder 3"/>
          <p:cNvSpPr>
            <a:spLocks noGrp="1"/>
          </p:cNvSpPr>
          <p:nvPr>
            <p:ph type="body"/>
          </p:nvPr>
        </p:nvSpPr>
        <p:spPr>
          <a:xfrm>
            <a:off x="6251400" y="1845720"/>
            <a:ext cx="49082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117" name="PlaceHolder 4"/>
          <p:cNvSpPr>
            <a:spLocks noGrp="1"/>
          </p:cNvSpPr>
          <p:nvPr>
            <p:ph type="body"/>
          </p:nvPr>
        </p:nvSpPr>
        <p:spPr>
          <a:xfrm>
            <a:off x="1097280" y="3947040"/>
            <a:ext cx="100580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1097280" y="286560"/>
            <a:ext cx="10058040" cy="145044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119" name="PlaceHolder 2"/>
          <p:cNvSpPr>
            <a:spLocks noGrp="1"/>
          </p:cNvSpPr>
          <p:nvPr>
            <p:ph type="body"/>
          </p:nvPr>
        </p:nvSpPr>
        <p:spPr>
          <a:xfrm>
            <a:off x="1097280" y="1845720"/>
            <a:ext cx="100580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120" name="PlaceHolder 3"/>
          <p:cNvSpPr>
            <a:spLocks noGrp="1"/>
          </p:cNvSpPr>
          <p:nvPr>
            <p:ph type="body"/>
          </p:nvPr>
        </p:nvSpPr>
        <p:spPr>
          <a:xfrm>
            <a:off x="1097280" y="3947040"/>
            <a:ext cx="100580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1097280" y="286560"/>
            <a:ext cx="10058040" cy="145044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122" name="PlaceHolder 2"/>
          <p:cNvSpPr>
            <a:spLocks noGrp="1"/>
          </p:cNvSpPr>
          <p:nvPr>
            <p:ph type="body"/>
          </p:nvPr>
        </p:nvSpPr>
        <p:spPr>
          <a:xfrm>
            <a:off x="1097280" y="1845720"/>
            <a:ext cx="49082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123" name="PlaceHolder 3"/>
          <p:cNvSpPr>
            <a:spLocks noGrp="1"/>
          </p:cNvSpPr>
          <p:nvPr>
            <p:ph type="body"/>
          </p:nvPr>
        </p:nvSpPr>
        <p:spPr>
          <a:xfrm>
            <a:off x="6251400" y="1845720"/>
            <a:ext cx="49082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124" name="PlaceHolder 4"/>
          <p:cNvSpPr>
            <a:spLocks noGrp="1"/>
          </p:cNvSpPr>
          <p:nvPr>
            <p:ph type="body"/>
          </p:nvPr>
        </p:nvSpPr>
        <p:spPr>
          <a:xfrm>
            <a:off x="6251400" y="3947040"/>
            <a:ext cx="49082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125" name="PlaceHolder 5"/>
          <p:cNvSpPr>
            <a:spLocks noGrp="1"/>
          </p:cNvSpPr>
          <p:nvPr>
            <p:ph type="body"/>
          </p:nvPr>
        </p:nvSpPr>
        <p:spPr>
          <a:xfrm>
            <a:off x="1097280" y="3947040"/>
            <a:ext cx="49082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1097280" y="286560"/>
            <a:ext cx="10058040" cy="145044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127" name="PlaceHolder 2"/>
          <p:cNvSpPr>
            <a:spLocks noGrp="1"/>
          </p:cNvSpPr>
          <p:nvPr>
            <p:ph type="body"/>
          </p:nvPr>
        </p:nvSpPr>
        <p:spPr>
          <a:xfrm>
            <a:off x="1097280" y="1845720"/>
            <a:ext cx="10058040" cy="40230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128" name="PlaceHolder 3"/>
          <p:cNvSpPr>
            <a:spLocks noGrp="1"/>
          </p:cNvSpPr>
          <p:nvPr>
            <p:ph type="body"/>
          </p:nvPr>
        </p:nvSpPr>
        <p:spPr>
          <a:xfrm>
            <a:off x="1097280" y="1845720"/>
            <a:ext cx="10058040" cy="40230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pic>
        <p:nvPicPr>
          <p:cNvPr id="129" name="Bilde 128"/>
          <p:cNvPicPr/>
          <p:nvPr/>
        </p:nvPicPr>
        <p:blipFill>
          <a:blip r:embed="rId2"/>
          <a:stretch/>
        </p:blipFill>
        <p:spPr>
          <a:xfrm>
            <a:off x="3605040" y="1845360"/>
            <a:ext cx="5042160" cy="4023000"/>
          </a:xfrm>
          <a:prstGeom prst="rect">
            <a:avLst/>
          </a:prstGeom>
          <a:ln>
            <a:noFill/>
          </a:ln>
        </p:spPr>
      </p:pic>
      <p:pic>
        <p:nvPicPr>
          <p:cNvPr id="130" name="Bilde 129"/>
          <p:cNvPicPr/>
          <p:nvPr/>
        </p:nvPicPr>
        <p:blipFill>
          <a:blip r:embed="rId2"/>
          <a:stretch/>
        </p:blipFill>
        <p:spPr>
          <a:xfrm>
            <a:off x="3605040" y="1845360"/>
            <a:ext cx="5042160" cy="402300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1097280" y="286560"/>
            <a:ext cx="10058040" cy="145044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56" name="PlaceHolder 2"/>
          <p:cNvSpPr>
            <a:spLocks noGrp="1"/>
          </p:cNvSpPr>
          <p:nvPr>
            <p:ph type="body"/>
          </p:nvPr>
        </p:nvSpPr>
        <p:spPr>
          <a:xfrm>
            <a:off x="1097280" y="1845720"/>
            <a:ext cx="10058040" cy="40230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1097280" y="286560"/>
            <a:ext cx="10058040" cy="145044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58" name="PlaceHolder 2"/>
          <p:cNvSpPr>
            <a:spLocks noGrp="1"/>
          </p:cNvSpPr>
          <p:nvPr>
            <p:ph type="body"/>
          </p:nvPr>
        </p:nvSpPr>
        <p:spPr>
          <a:xfrm>
            <a:off x="1097280" y="1845720"/>
            <a:ext cx="4908240" cy="40230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59" name="PlaceHolder 3"/>
          <p:cNvSpPr>
            <a:spLocks noGrp="1"/>
          </p:cNvSpPr>
          <p:nvPr>
            <p:ph type="body"/>
          </p:nvPr>
        </p:nvSpPr>
        <p:spPr>
          <a:xfrm>
            <a:off x="6251400" y="1845720"/>
            <a:ext cx="4908240" cy="40230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0" name="PlaceHolder 1"/>
          <p:cNvSpPr>
            <a:spLocks noGrp="1"/>
          </p:cNvSpPr>
          <p:nvPr>
            <p:ph type="title"/>
          </p:nvPr>
        </p:nvSpPr>
        <p:spPr>
          <a:xfrm>
            <a:off x="1097280" y="286560"/>
            <a:ext cx="10058040" cy="145044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1" name="PlaceHolder 1"/>
          <p:cNvSpPr>
            <a:spLocks noGrp="1"/>
          </p:cNvSpPr>
          <p:nvPr>
            <p:ph type="subTitle"/>
          </p:nvPr>
        </p:nvSpPr>
        <p:spPr>
          <a:xfrm>
            <a:off x="1097280" y="286560"/>
            <a:ext cx="10058040" cy="6724800"/>
          </a:xfrm>
          <a:prstGeom prst="rect">
            <a:avLst/>
          </a:prstGeom>
        </p:spPr>
        <p:txBody>
          <a:bodyPr lIns="0" tIns="0" rIns="0" bIns="0" anchor="ctr"/>
          <a:lstStyle/>
          <a:p>
            <a:pPr algn="ctr"/>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1097280" y="286560"/>
            <a:ext cx="10058040" cy="145044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63" name="PlaceHolder 2"/>
          <p:cNvSpPr>
            <a:spLocks noGrp="1"/>
          </p:cNvSpPr>
          <p:nvPr>
            <p:ph type="body"/>
          </p:nvPr>
        </p:nvSpPr>
        <p:spPr>
          <a:xfrm>
            <a:off x="1097280" y="1845720"/>
            <a:ext cx="49082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64" name="PlaceHolder 3"/>
          <p:cNvSpPr>
            <a:spLocks noGrp="1"/>
          </p:cNvSpPr>
          <p:nvPr>
            <p:ph type="body"/>
          </p:nvPr>
        </p:nvSpPr>
        <p:spPr>
          <a:xfrm>
            <a:off x="1097280" y="3947040"/>
            <a:ext cx="49082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65" name="PlaceHolder 4"/>
          <p:cNvSpPr>
            <a:spLocks noGrp="1"/>
          </p:cNvSpPr>
          <p:nvPr>
            <p:ph type="body"/>
          </p:nvPr>
        </p:nvSpPr>
        <p:spPr>
          <a:xfrm>
            <a:off x="6251400" y="1845720"/>
            <a:ext cx="4908240" cy="40230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1097280" y="286560"/>
            <a:ext cx="10058040" cy="145044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67" name="PlaceHolder 2"/>
          <p:cNvSpPr>
            <a:spLocks noGrp="1"/>
          </p:cNvSpPr>
          <p:nvPr>
            <p:ph type="body"/>
          </p:nvPr>
        </p:nvSpPr>
        <p:spPr>
          <a:xfrm>
            <a:off x="1097280" y="1845720"/>
            <a:ext cx="4908240" cy="40230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68" name="PlaceHolder 3"/>
          <p:cNvSpPr>
            <a:spLocks noGrp="1"/>
          </p:cNvSpPr>
          <p:nvPr>
            <p:ph type="body"/>
          </p:nvPr>
        </p:nvSpPr>
        <p:spPr>
          <a:xfrm>
            <a:off x="6251400" y="1845720"/>
            <a:ext cx="49082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69" name="PlaceHolder 4"/>
          <p:cNvSpPr>
            <a:spLocks noGrp="1"/>
          </p:cNvSpPr>
          <p:nvPr>
            <p:ph type="body"/>
          </p:nvPr>
        </p:nvSpPr>
        <p:spPr>
          <a:xfrm>
            <a:off x="6251400" y="3947040"/>
            <a:ext cx="49082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1097280" y="286560"/>
            <a:ext cx="10058040" cy="145044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71" name="PlaceHolder 2"/>
          <p:cNvSpPr>
            <a:spLocks noGrp="1"/>
          </p:cNvSpPr>
          <p:nvPr>
            <p:ph type="body"/>
          </p:nvPr>
        </p:nvSpPr>
        <p:spPr>
          <a:xfrm>
            <a:off x="1097280" y="1845720"/>
            <a:ext cx="49082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72" name="PlaceHolder 3"/>
          <p:cNvSpPr>
            <a:spLocks noGrp="1"/>
          </p:cNvSpPr>
          <p:nvPr>
            <p:ph type="body"/>
          </p:nvPr>
        </p:nvSpPr>
        <p:spPr>
          <a:xfrm>
            <a:off x="6251400" y="1845720"/>
            <a:ext cx="49082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
        <p:nvSpPr>
          <p:cNvPr id="73" name="PlaceHolder 4"/>
          <p:cNvSpPr>
            <a:spLocks noGrp="1"/>
          </p:cNvSpPr>
          <p:nvPr>
            <p:ph type="body"/>
          </p:nvPr>
        </p:nvSpPr>
        <p:spPr>
          <a:xfrm>
            <a:off x="1097280" y="3947040"/>
            <a:ext cx="10058040" cy="1918800"/>
          </a:xfrm>
          <a:prstGeom prst="rect">
            <a:avLst/>
          </a:prstGeom>
        </p:spPr>
        <p:txBody>
          <a:bodyPr lIns="0" tIns="0" rIns="0" bIns="0"/>
          <a:lstStyle/>
          <a:p>
            <a:endParaRPr lang="en-US" sz="2000" b="0" strike="noStrike" spc="-1">
              <a:solidFill>
                <a:srgbClr val="404040"/>
              </a:solidFill>
              <a:uFill>
                <a:solidFill>
                  <a:srgbClr val="FFFFFF"/>
                </a:solidFill>
              </a:u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 name="CustomShape 1"/>
          <p:cNvSpPr/>
          <p:nvPr/>
        </p:nvSpPr>
        <p:spPr>
          <a:xfrm>
            <a:off x="0" y="6400800"/>
            <a:ext cx="1219176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46" name="CustomShape 2"/>
          <p:cNvSpPr/>
          <p:nvPr/>
        </p:nvSpPr>
        <p:spPr>
          <a:xfrm>
            <a:off x="0" y="6334200"/>
            <a:ext cx="12191760" cy="65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47" name="Line 3"/>
          <p:cNvSpPr/>
          <p:nvPr/>
        </p:nvSpPr>
        <p:spPr>
          <a:xfrm>
            <a:off x="1193400" y="1737720"/>
            <a:ext cx="9966960" cy="360"/>
          </a:xfrm>
          <a:prstGeom prst="line">
            <a:avLst/>
          </a:prstGeom>
          <a:ln w="6480">
            <a:solidFill>
              <a:schemeClr val="tx1">
                <a:lumMod val="50000"/>
                <a:lumOff val="50000"/>
              </a:schemeClr>
            </a:solidFill>
            <a:round/>
          </a:ln>
        </p:spPr>
        <p:style>
          <a:lnRef idx="1">
            <a:schemeClr val="accent1"/>
          </a:lnRef>
          <a:fillRef idx="0">
            <a:schemeClr val="accent1"/>
          </a:fillRef>
          <a:effectRef idx="0">
            <a:schemeClr val="accent1"/>
          </a:effectRef>
          <a:fontRef idx="minor"/>
        </p:style>
      </p:sp>
      <p:sp>
        <p:nvSpPr>
          <p:cNvPr id="48" name="PlaceHolder 4"/>
          <p:cNvSpPr>
            <a:spLocks noGrp="1"/>
          </p:cNvSpPr>
          <p:nvPr>
            <p:ph type="title"/>
          </p:nvPr>
        </p:nvSpPr>
        <p:spPr>
          <a:xfrm>
            <a:off x="1097280" y="286560"/>
            <a:ext cx="10058040" cy="1450440"/>
          </a:xfrm>
          <a:prstGeom prst="rect">
            <a:avLst/>
          </a:prstGeom>
        </p:spPr>
        <p:txBody>
          <a:bodyPr anchor="b"/>
          <a:lstStyle/>
          <a:p>
            <a:pPr>
              <a:lnSpc>
                <a:spcPct val="100000"/>
              </a:lnSpc>
            </a:pPr>
            <a:r>
              <a:rPr lang="en-US" sz="4800" b="0" strike="noStrike" spc="-49">
                <a:solidFill>
                  <a:srgbClr val="404040"/>
                </a:solidFill>
                <a:uFill>
                  <a:solidFill>
                    <a:srgbClr val="FFFFFF"/>
                  </a:solidFill>
                </a:uFill>
                <a:latin typeface="Calibri Light"/>
              </a:rPr>
              <a:t>Klikk for å redigere tittelstil</a:t>
            </a:r>
            <a:endParaRPr lang="en-US" sz="1800" b="0" strike="noStrike" spc="-1">
              <a:solidFill>
                <a:srgbClr val="000000"/>
              </a:solidFill>
              <a:uFill>
                <a:solidFill>
                  <a:srgbClr val="FFFFFF"/>
                </a:solidFill>
              </a:uFill>
              <a:latin typeface="Calibri"/>
            </a:endParaRPr>
          </a:p>
        </p:txBody>
      </p:sp>
      <p:sp>
        <p:nvSpPr>
          <p:cNvPr id="49" name="PlaceHolder 5"/>
          <p:cNvSpPr>
            <a:spLocks noGrp="1"/>
          </p:cNvSpPr>
          <p:nvPr>
            <p:ph type="body"/>
          </p:nvPr>
        </p:nvSpPr>
        <p:spPr>
          <a:xfrm>
            <a:off x="1097280" y="1845720"/>
            <a:ext cx="10058040" cy="4023000"/>
          </a:xfrm>
          <a:prstGeom prst="rect">
            <a:avLst/>
          </a:prstGeom>
        </p:spPr>
        <p:txBody>
          <a:bodyPr lIns="0" rIns="0"/>
          <a:lstStyle/>
          <a:p>
            <a:pPr marL="432000" indent="-324000">
              <a:buClr>
                <a:srgbClr val="000000"/>
              </a:buClr>
              <a:buSzPct val="45000"/>
              <a:buFont typeface="Wingdings" charset="2"/>
              <a:buChar char=""/>
            </a:pPr>
            <a:r>
              <a:rPr lang="en-US" sz="2000" b="0" strike="noStrike" spc="-1">
                <a:solidFill>
                  <a:srgbClr val="404040"/>
                </a:solidFill>
                <a:uFill>
                  <a:solidFill>
                    <a:srgbClr val="FFFFFF"/>
                  </a:solidFill>
                </a:uFill>
                <a:latin typeface="Calibri"/>
              </a:rPr>
              <a:t>Click to edit the outline text format</a:t>
            </a:r>
          </a:p>
          <a:p>
            <a:pPr marL="864000" lvl="1" indent="-324000">
              <a:buClr>
                <a:srgbClr val="000000"/>
              </a:buClr>
              <a:buSzPct val="75000"/>
              <a:buFont typeface="Symbol" charset="2"/>
              <a:buChar char=""/>
            </a:pPr>
            <a:r>
              <a:rPr lang="en-US" sz="2000" b="0" strike="noStrike" spc="-1">
                <a:solidFill>
                  <a:srgbClr val="404040"/>
                </a:solidFill>
                <a:uFill>
                  <a:solidFill>
                    <a:srgbClr val="FFFFFF"/>
                  </a:solidFill>
                </a:uFill>
                <a:latin typeface="Calibri"/>
              </a:rPr>
              <a:t>Second Outline Level</a:t>
            </a:r>
          </a:p>
          <a:p>
            <a:pPr marL="1296000" lvl="2" indent="-288000">
              <a:buClr>
                <a:srgbClr val="000000"/>
              </a:buClr>
              <a:buSzPct val="45000"/>
              <a:buFont typeface="Wingdings" charset="2"/>
              <a:buChar char=""/>
            </a:pPr>
            <a:r>
              <a:rPr lang="en-US" sz="2000" b="0" strike="noStrike" spc="-1">
                <a:solidFill>
                  <a:srgbClr val="404040"/>
                </a:solidFill>
                <a:uFill>
                  <a:solidFill>
                    <a:srgbClr val="FFFFFF"/>
                  </a:solidFill>
                </a:uFill>
                <a:latin typeface="Calibri"/>
              </a:rPr>
              <a:t>Third Outline Level</a:t>
            </a:r>
          </a:p>
          <a:p>
            <a:pPr marL="1728000" lvl="3" indent="-216000">
              <a:buClr>
                <a:srgbClr val="000000"/>
              </a:buClr>
              <a:buSzPct val="75000"/>
              <a:buFont typeface="Symbol" charset="2"/>
              <a:buChar char=""/>
            </a:pPr>
            <a:r>
              <a:rPr lang="en-US" sz="2000" b="0" strike="noStrike" spc="-1">
                <a:solidFill>
                  <a:srgbClr val="404040"/>
                </a:solidFill>
                <a:uFill>
                  <a:solidFill>
                    <a:srgbClr val="FFFFFF"/>
                  </a:solidFill>
                </a:uFill>
                <a:latin typeface="Calibri"/>
              </a:rPr>
              <a:t>Fourth Outline Level</a:t>
            </a:r>
          </a:p>
          <a:p>
            <a:pPr marL="2160000" lvl="4" indent="-216000">
              <a:buClr>
                <a:srgbClr val="000000"/>
              </a:buClr>
              <a:buSzPct val="45000"/>
              <a:buFont typeface="Wingdings" charset="2"/>
              <a:buChar char=""/>
            </a:pPr>
            <a:r>
              <a:rPr lang="en-US" sz="2000" b="0" strike="noStrike" spc="-1">
                <a:solidFill>
                  <a:srgbClr val="404040"/>
                </a:solidFill>
                <a:uFill>
                  <a:solidFill>
                    <a:srgbClr val="FFFFFF"/>
                  </a:solidFill>
                </a:uFill>
                <a:latin typeface="Calibri"/>
              </a:rPr>
              <a:t>Fifth Outline Level</a:t>
            </a:r>
          </a:p>
          <a:p>
            <a:pPr marL="2592000" lvl="5" indent="-216000">
              <a:buClr>
                <a:srgbClr val="000000"/>
              </a:buClr>
              <a:buSzPct val="45000"/>
              <a:buFont typeface="Wingdings" charset="2"/>
              <a:buChar char=""/>
            </a:pPr>
            <a:r>
              <a:rPr lang="en-US" sz="2000" b="0" strike="noStrike" spc="-1">
                <a:solidFill>
                  <a:srgbClr val="404040"/>
                </a:solidFill>
                <a:uFill>
                  <a:solidFill>
                    <a:srgbClr val="FFFFFF"/>
                  </a:solidFill>
                </a:uFill>
                <a:latin typeface="Calibri"/>
              </a:rPr>
              <a:t>Sixth Outline Level</a:t>
            </a:r>
          </a:p>
          <a:p>
            <a:pPr marL="91440" indent="-91080">
              <a:lnSpc>
                <a:spcPct val="100000"/>
              </a:lnSpc>
              <a:buClr>
                <a:srgbClr val="E48312"/>
              </a:buClr>
              <a:buFont typeface="Calibri"/>
              <a:buChar char=" "/>
            </a:pPr>
            <a:r>
              <a:rPr lang="en-US" sz="2000" b="0" strike="noStrike" spc="-1">
                <a:solidFill>
                  <a:srgbClr val="404040"/>
                </a:solidFill>
                <a:uFill>
                  <a:solidFill>
                    <a:srgbClr val="FFFFFF"/>
                  </a:solidFill>
                </a:uFill>
                <a:latin typeface="Calibri"/>
              </a:rPr>
              <a:t>Seventh Outline LevelRediger tekststiler i malen</a:t>
            </a:r>
          </a:p>
          <a:p>
            <a:pPr marL="384120" lvl="1" indent="-182520">
              <a:lnSpc>
                <a:spcPct val="100000"/>
              </a:lnSpc>
              <a:buClr>
                <a:srgbClr val="E48312"/>
              </a:buClr>
              <a:buFont typeface="Calibri"/>
              <a:buChar char="◦"/>
            </a:pPr>
            <a:r>
              <a:rPr lang="en-US" sz="1800" b="0" strike="noStrike" spc="-1">
                <a:solidFill>
                  <a:srgbClr val="404040"/>
                </a:solidFill>
                <a:uFill>
                  <a:solidFill>
                    <a:srgbClr val="FFFFFF"/>
                  </a:solidFill>
                </a:uFill>
                <a:latin typeface="Calibri"/>
              </a:rPr>
              <a:t>Andre nivå</a:t>
            </a:r>
            <a:endParaRPr lang="en-US" sz="2000" b="0" strike="noStrike" spc="-1">
              <a:solidFill>
                <a:srgbClr val="404040"/>
              </a:solidFill>
              <a:uFill>
                <a:solidFill>
                  <a:srgbClr val="FFFFFF"/>
                </a:solidFill>
              </a:uFill>
              <a:latin typeface="Calibri"/>
            </a:endParaRPr>
          </a:p>
          <a:p>
            <a:pPr marL="567000" lvl="2" indent="-182520">
              <a:lnSpc>
                <a:spcPct val="100000"/>
              </a:lnSpc>
              <a:buClr>
                <a:srgbClr val="E48312"/>
              </a:buClr>
              <a:buFont typeface="Calibri"/>
              <a:buChar char="◦"/>
            </a:pPr>
            <a:r>
              <a:rPr lang="en-US" sz="1400" b="0" strike="noStrike" spc="-1">
                <a:solidFill>
                  <a:srgbClr val="404040"/>
                </a:solidFill>
                <a:uFill>
                  <a:solidFill>
                    <a:srgbClr val="FFFFFF"/>
                  </a:solidFill>
                </a:uFill>
                <a:latin typeface="Calibri"/>
              </a:rPr>
              <a:t>Tredje nivå</a:t>
            </a:r>
            <a:endParaRPr lang="en-US" sz="2000" b="0" strike="noStrike" spc="-1">
              <a:solidFill>
                <a:srgbClr val="404040"/>
              </a:solidFill>
              <a:uFill>
                <a:solidFill>
                  <a:srgbClr val="FFFFFF"/>
                </a:solidFill>
              </a:uFill>
              <a:latin typeface="Calibri"/>
            </a:endParaRPr>
          </a:p>
          <a:p>
            <a:pPr marL="749880" lvl="3" indent="-182520">
              <a:lnSpc>
                <a:spcPct val="100000"/>
              </a:lnSpc>
              <a:buClr>
                <a:srgbClr val="E48312"/>
              </a:buClr>
              <a:buFont typeface="Calibri"/>
              <a:buChar char="◦"/>
            </a:pPr>
            <a:r>
              <a:rPr lang="en-US" sz="1400" b="0" strike="noStrike" spc="-1">
                <a:solidFill>
                  <a:srgbClr val="404040"/>
                </a:solidFill>
                <a:uFill>
                  <a:solidFill>
                    <a:srgbClr val="FFFFFF"/>
                  </a:solidFill>
                </a:uFill>
                <a:latin typeface="Calibri"/>
              </a:rPr>
              <a:t>Fjerde nivå</a:t>
            </a:r>
            <a:endParaRPr lang="en-US" sz="2000" b="0" strike="noStrike" spc="-1">
              <a:solidFill>
                <a:srgbClr val="404040"/>
              </a:solidFill>
              <a:uFill>
                <a:solidFill>
                  <a:srgbClr val="FFFFFF"/>
                </a:solidFill>
              </a:uFill>
              <a:latin typeface="Calibri"/>
            </a:endParaRPr>
          </a:p>
          <a:p>
            <a:pPr marL="932760" lvl="4" indent="-182520">
              <a:lnSpc>
                <a:spcPct val="100000"/>
              </a:lnSpc>
              <a:buClr>
                <a:srgbClr val="E48312"/>
              </a:buClr>
              <a:buFont typeface="Calibri"/>
              <a:buChar char="◦"/>
            </a:pPr>
            <a:r>
              <a:rPr lang="en-US" sz="1400" b="0" strike="noStrike" spc="-1">
                <a:solidFill>
                  <a:srgbClr val="404040"/>
                </a:solidFill>
                <a:uFill>
                  <a:solidFill>
                    <a:srgbClr val="FFFFFF"/>
                  </a:solidFill>
                </a:uFill>
                <a:latin typeface="Calibri"/>
              </a:rPr>
              <a:t>Femte nivå</a:t>
            </a:r>
            <a:endParaRPr lang="en-US" sz="2000" b="0" strike="noStrike" spc="-1">
              <a:solidFill>
                <a:srgbClr val="404040"/>
              </a:solidFill>
              <a:uFill>
                <a:solidFill>
                  <a:srgbClr val="FFFFFF"/>
                </a:solidFill>
              </a:uFill>
              <a:latin typeface="Calibri"/>
            </a:endParaRPr>
          </a:p>
        </p:txBody>
      </p:sp>
      <p:sp>
        <p:nvSpPr>
          <p:cNvPr id="50" name="PlaceHolder 6"/>
          <p:cNvSpPr>
            <a:spLocks noGrp="1"/>
          </p:cNvSpPr>
          <p:nvPr>
            <p:ph type="dt"/>
          </p:nvPr>
        </p:nvSpPr>
        <p:spPr>
          <a:xfrm>
            <a:off x="1097280" y="6459840"/>
            <a:ext cx="2471760" cy="364680"/>
          </a:xfrm>
          <a:prstGeom prst="rect">
            <a:avLst/>
          </a:prstGeom>
        </p:spPr>
        <p:txBody>
          <a:bodyPr anchor="ctr"/>
          <a:lstStyle/>
          <a:p>
            <a:pPr>
              <a:lnSpc>
                <a:spcPct val="100000"/>
              </a:lnSpc>
            </a:pPr>
            <a:r>
              <a:rPr lang="de-DE" sz="900" b="0" strike="noStrike" spc="-1">
                <a:solidFill>
                  <a:srgbClr val="FFFFFF"/>
                </a:solidFill>
                <a:uFill>
                  <a:solidFill>
                    <a:srgbClr val="FFFFFF"/>
                  </a:solidFill>
                </a:uFill>
                <a:latin typeface="Calibri"/>
              </a:rPr>
              <a:t>05.05.18</a:t>
            </a:r>
            <a:endParaRPr lang="de-DE" sz="1400" b="0" strike="noStrike" spc="-1">
              <a:solidFill>
                <a:srgbClr val="000000"/>
              </a:solidFill>
              <a:uFill>
                <a:solidFill>
                  <a:srgbClr val="FFFFFF"/>
                </a:solidFill>
              </a:uFill>
              <a:latin typeface="Times New Roman"/>
            </a:endParaRPr>
          </a:p>
        </p:txBody>
      </p:sp>
      <p:sp>
        <p:nvSpPr>
          <p:cNvPr id="51" name="PlaceHolder 7"/>
          <p:cNvSpPr>
            <a:spLocks noGrp="1"/>
          </p:cNvSpPr>
          <p:nvPr>
            <p:ph type="ftr"/>
          </p:nvPr>
        </p:nvSpPr>
        <p:spPr>
          <a:xfrm>
            <a:off x="3686040" y="6459840"/>
            <a:ext cx="4822560" cy="364680"/>
          </a:xfrm>
          <a:prstGeom prst="rect">
            <a:avLst/>
          </a:prstGeom>
        </p:spPr>
        <p:txBody>
          <a:bodyPr anchor="ctr"/>
          <a:lstStyle/>
          <a:p>
            <a:endParaRPr lang="de-DE" sz="2400" b="0" strike="noStrike" spc="-1">
              <a:solidFill>
                <a:srgbClr val="000000"/>
              </a:solidFill>
              <a:uFill>
                <a:solidFill>
                  <a:srgbClr val="FFFFFF"/>
                </a:solidFill>
              </a:uFill>
              <a:latin typeface="Times New Roman"/>
            </a:endParaRPr>
          </a:p>
        </p:txBody>
      </p:sp>
      <p:sp>
        <p:nvSpPr>
          <p:cNvPr id="52" name="PlaceHolder 8"/>
          <p:cNvSpPr>
            <a:spLocks noGrp="1"/>
          </p:cNvSpPr>
          <p:nvPr>
            <p:ph type="sldNum"/>
          </p:nvPr>
        </p:nvSpPr>
        <p:spPr>
          <a:xfrm>
            <a:off x="9900360" y="6459840"/>
            <a:ext cx="1311840" cy="364680"/>
          </a:xfrm>
          <a:prstGeom prst="rect">
            <a:avLst/>
          </a:prstGeom>
        </p:spPr>
        <p:txBody>
          <a:bodyPr anchor="ctr"/>
          <a:lstStyle/>
          <a:p>
            <a:pPr algn="r">
              <a:lnSpc>
                <a:spcPct val="100000"/>
              </a:lnSpc>
            </a:pPr>
            <a:fld id="{098B5EA0-C761-4E39-BC1E-517C1B343EFE}" type="slidenum">
              <a:rPr lang="de-DE" sz="1050" b="0" strike="noStrike" spc="-1">
                <a:solidFill>
                  <a:srgbClr val="FFFFFF"/>
                </a:solidFill>
                <a:uFill>
                  <a:solidFill>
                    <a:srgbClr val="FFFFFF"/>
                  </a:solidFill>
                </a:uFill>
                <a:latin typeface="Calibri"/>
              </a:rPr>
              <a:t>‹#›</a:t>
            </a:fld>
            <a:endParaRPr lang="de-DE"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 name="CustomShape 1" hidden="1"/>
          <p:cNvSpPr/>
          <p:nvPr/>
        </p:nvSpPr>
        <p:spPr>
          <a:xfrm>
            <a:off x="0" y="6400800"/>
            <a:ext cx="1219176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88" name="CustomShape 2" hidden="1"/>
          <p:cNvSpPr/>
          <p:nvPr/>
        </p:nvSpPr>
        <p:spPr>
          <a:xfrm>
            <a:off x="0" y="6334200"/>
            <a:ext cx="12191760" cy="65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89" name="Line 3"/>
          <p:cNvSpPr/>
          <p:nvPr/>
        </p:nvSpPr>
        <p:spPr>
          <a:xfrm>
            <a:off x="1193400" y="1737720"/>
            <a:ext cx="9966960" cy="360"/>
          </a:xfrm>
          <a:prstGeom prst="line">
            <a:avLst/>
          </a:prstGeom>
          <a:ln w="6480">
            <a:solidFill>
              <a:schemeClr val="tx1">
                <a:lumMod val="50000"/>
                <a:lumOff val="50000"/>
              </a:schemeClr>
            </a:solidFill>
            <a:round/>
          </a:ln>
        </p:spPr>
        <p:style>
          <a:lnRef idx="1">
            <a:schemeClr val="accent1"/>
          </a:lnRef>
          <a:fillRef idx="0">
            <a:schemeClr val="accent1"/>
          </a:fillRef>
          <a:effectRef idx="0">
            <a:schemeClr val="accent1"/>
          </a:effectRef>
          <a:fontRef idx="minor"/>
        </p:style>
      </p:sp>
      <p:sp>
        <p:nvSpPr>
          <p:cNvPr id="90" name="CustomShape 4"/>
          <p:cNvSpPr/>
          <p:nvPr/>
        </p:nvSpPr>
        <p:spPr>
          <a:xfrm>
            <a:off x="3240" y="6400800"/>
            <a:ext cx="12188520" cy="456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91" name="CustomShape 5"/>
          <p:cNvSpPr/>
          <p:nvPr/>
        </p:nvSpPr>
        <p:spPr>
          <a:xfrm>
            <a:off x="0" y="6334200"/>
            <a:ext cx="12188520" cy="63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92" name="PlaceHolder 6"/>
          <p:cNvSpPr>
            <a:spLocks noGrp="1"/>
          </p:cNvSpPr>
          <p:nvPr>
            <p:ph type="dt"/>
          </p:nvPr>
        </p:nvSpPr>
        <p:spPr>
          <a:xfrm>
            <a:off x="1097280" y="6459840"/>
            <a:ext cx="2471760" cy="364680"/>
          </a:xfrm>
          <a:prstGeom prst="rect">
            <a:avLst/>
          </a:prstGeom>
        </p:spPr>
        <p:txBody>
          <a:bodyPr anchor="ctr"/>
          <a:lstStyle/>
          <a:p>
            <a:pPr>
              <a:lnSpc>
                <a:spcPct val="100000"/>
              </a:lnSpc>
            </a:pPr>
            <a:r>
              <a:rPr lang="de-DE" sz="900" b="0" strike="noStrike" spc="-1">
                <a:solidFill>
                  <a:srgbClr val="FFFFFF"/>
                </a:solidFill>
                <a:uFill>
                  <a:solidFill>
                    <a:srgbClr val="FFFFFF"/>
                  </a:solidFill>
                </a:uFill>
                <a:latin typeface="Calibri"/>
              </a:rPr>
              <a:t>05.05.18</a:t>
            </a:r>
            <a:endParaRPr lang="de-DE" sz="1400" b="0" strike="noStrike" spc="-1">
              <a:solidFill>
                <a:srgbClr val="000000"/>
              </a:solidFill>
              <a:uFill>
                <a:solidFill>
                  <a:srgbClr val="FFFFFF"/>
                </a:solidFill>
              </a:uFill>
              <a:latin typeface="Times New Roman"/>
            </a:endParaRPr>
          </a:p>
        </p:txBody>
      </p:sp>
      <p:sp>
        <p:nvSpPr>
          <p:cNvPr id="93" name="PlaceHolder 7"/>
          <p:cNvSpPr>
            <a:spLocks noGrp="1"/>
          </p:cNvSpPr>
          <p:nvPr>
            <p:ph type="ftr"/>
          </p:nvPr>
        </p:nvSpPr>
        <p:spPr>
          <a:xfrm>
            <a:off x="3686040" y="6459840"/>
            <a:ext cx="4822560" cy="364680"/>
          </a:xfrm>
          <a:prstGeom prst="rect">
            <a:avLst/>
          </a:prstGeom>
        </p:spPr>
        <p:txBody>
          <a:bodyPr anchor="ctr"/>
          <a:lstStyle/>
          <a:p>
            <a:endParaRPr lang="de-DE" sz="2400" b="0" strike="noStrike" spc="-1">
              <a:solidFill>
                <a:srgbClr val="000000"/>
              </a:solidFill>
              <a:uFill>
                <a:solidFill>
                  <a:srgbClr val="FFFFFF"/>
                </a:solidFill>
              </a:uFill>
              <a:latin typeface="Times New Roman"/>
            </a:endParaRPr>
          </a:p>
        </p:txBody>
      </p:sp>
      <p:sp>
        <p:nvSpPr>
          <p:cNvPr id="94" name="PlaceHolder 8"/>
          <p:cNvSpPr>
            <a:spLocks noGrp="1"/>
          </p:cNvSpPr>
          <p:nvPr>
            <p:ph type="sldNum"/>
          </p:nvPr>
        </p:nvSpPr>
        <p:spPr>
          <a:xfrm>
            <a:off x="9900360" y="6459840"/>
            <a:ext cx="1311840" cy="364680"/>
          </a:xfrm>
          <a:prstGeom prst="rect">
            <a:avLst/>
          </a:prstGeom>
        </p:spPr>
        <p:txBody>
          <a:bodyPr anchor="ctr"/>
          <a:lstStyle/>
          <a:p>
            <a:pPr algn="r">
              <a:lnSpc>
                <a:spcPct val="100000"/>
              </a:lnSpc>
            </a:pPr>
            <a:fld id="{B4DC272B-63F0-42E3-9337-68619076B3C2}" type="slidenum">
              <a:rPr lang="de-DE" sz="1050" b="0" strike="noStrike" spc="-1">
                <a:solidFill>
                  <a:srgbClr val="FFFFFF"/>
                </a:solidFill>
                <a:uFill>
                  <a:solidFill>
                    <a:srgbClr val="FFFFFF"/>
                  </a:solidFill>
                </a:uFill>
                <a:latin typeface="Calibri"/>
              </a:rPr>
              <a:t>‹#›</a:t>
            </a:fld>
            <a:endParaRPr lang="de-DE" sz="1400" b="0" strike="noStrike" spc="-1">
              <a:solidFill>
                <a:srgbClr val="000000"/>
              </a:solidFill>
              <a:uFill>
                <a:solidFill>
                  <a:srgbClr val="FFFFFF"/>
                </a:solidFill>
              </a:uFill>
              <a:latin typeface="Times New Roman"/>
            </a:endParaRPr>
          </a:p>
        </p:txBody>
      </p:sp>
      <p:sp>
        <p:nvSpPr>
          <p:cNvPr id="95" name="PlaceHolder 9"/>
          <p:cNvSpPr>
            <a:spLocks noGrp="1"/>
          </p:cNvSpPr>
          <p:nvPr>
            <p:ph type="title"/>
          </p:nvPr>
        </p:nvSpPr>
        <p:spPr>
          <a:xfrm>
            <a:off x="609480" y="273600"/>
            <a:ext cx="10972440" cy="1144800"/>
          </a:xfrm>
          <a:prstGeom prst="rect">
            <a:avLst/>
          </a:prstGeom>
        </p:spPr>
        <p:txBody>
          <a:bodyPr lIns="0" tIns="0" rIns="0" bIns="0" anchor="ctr"/>
          <a:lstStyle/>
          <a:p>
            <a:r>
              <a:rPr lang="en-US" sz="1800" b="0" strike="noStrike" spc="-1">
                <a:solidFill>
                  <a:srgbClr val="000000"/>
                </a:solidFill>
                <a:uFill>
                  <a:solidFill>
                    <a:srgbClr val="FFFFFF"/>
                  </a:solidFill>
                </a:uFill>
                <a:latin typeface="Calibri"/>
              </a:rPr>
              <a:t>Click to edit the title text format</a:t>
            </a:r>
          </a:p>
        </p:txBody>
      </p:sp>
      <p:sp>
        <p:nvSpPr>
          <p:cNvPr id="96" name="PlaceHolder 10"/>
          <p:cNvSpPr>
            <a:spLocks noGrp="1"/>
          </p:cNvSpPr>
          <p:nvPr>
            <p:ph type="body"/>
          </p:nvPr>
        </p:nvSpPr>
        <p:spPr>
          <a:xfrm>
            <a:off x="609480" y="1604520"/>
            <a:ext cx="10972440" cy="3977280"/>
          </a:xfrm>
          <a:prstGeom prst="rect">
            <a:avLst/>
          </a:prstGeom>
        </p:spPr>
        <p:txBody>
          <a:bodyPr lIns="0" tIns="0" rIns="0" bIns="0"/>
          <a:lstStyle/>
          <a:p>
            <a:pPr marL="432000" indent="-324000">
              <a:buClr>
                <a:srgbClr val="000000"/>
              </a:buClr>
              <a:buSzPct val="45000"/>
              <a:buFont typeface="Wingdings" charset="2"/>
              <a:buChar char=""/>
            </a:pPr>
            <a:r>
              <a:rPr lang="en-US" sz="2000" b="0" strike="noStrike" spc="-1">
                <a:solidFill>
                  <a:srgbClr val="404040"/>
                </a:solidFill>
                <a:uFill>
                  <a:solidFill>
                    <a:srgbClr val="FFFFFF"/>
                  </a:solidFill>
                </a:uFill>
                <a:latin typeface="Calibri"/>
              </a:rPr>
              <a:t>Click to edit the outline text format</a:t>
            </a:r>
          </a:p>
          <a:p>
            <a:pPr marL="864000" lvl="1" indent="-324000">
              <a:buClr>
                <a:srgbClr val="000000"/>
              </a:buClr>
              <a:buSzPct val="75000"/>
              <a:buFont typeface="Symbol" charset="2"/>
              <a:buChar char=""/>
            </a:pPr>
            <a:r>
              <a:rPr lang="en-US" sz="1400" b="0" strike="noStrike" spc="-1">
                <a:solidFill>
                  <a:srgbClr val="404040"/>
                </a:solidFill>
                <a:uFill>
                  <a:solidFill>
                    <a:srgbClr val="FFFFFF"/>
                  </a:solidFill>
                </a:uFill>
                <a:latin typeface="Calibri"/>
              </a:rPr>
              <a:t>Second Outline Level</a:t>
            </a:r>
          </a:p>
          <a:p>
            <a:pPr marL="1296000" lvl="2" indent="-288000">
              <a:buClr>
                <a:srgbClr val="000000"/>
              </a:buClr>
              <a:buSzPct val="45000"/>
              <a:buFont typeface="Wingdings" charset="2"/>
              <a:buChar char=""/>
            </a:pPr>
            <a:r>
              <a:rPr lang="en-US" sz="1400" b="0" strike="noStrike" spc="-1">
                <a:solidFill>
                  <a:srgbClr val="404040"/>
                </a:solidFill>
                <a:uFill>
                  <a:solidFill>
                    <a:srgbClr val="FFFFFF"/>
                  </a:solidFill>
                </a:uFill>
                <a:latin typeface="Calibri"/>
              </a:rPr>
              <a:t>Third Outline Level</a:t>
            </a:r>
          </a:p>
          <a:p>
            <a:pPr marL="1728000" lvl="3" indent="-216000">
              <a:buClr>
                <a:srgbClr val="000000"/>
              </a:buClr>
              <a:buSzPct val="75000"/>
              <a:buFont typeface="Symbol" charset="2"/>
              <a:buChar char=""/>
            </a:pPr>
            <a:r>
              <a:rPr lang="en-US" sz="1400" b="0" strike="noStrike" spc="-1">
                <a:solidFill>
                  <a:srgbClr val="404040"/>
                </a:solidFill>
                <a:uFill>
                  <a:solidFill>
                    <a:srgbClr val="FFFFFF"/>
                  </a:solidFill>
                </a:uFill>
                <a:latin typeface="Calibri"/>
              </a:rPr>
              <a:t>Fourth Outline Level</a:t>
            </a:r>
          </a:p>
          <a:p>
            <a:pPr marL="2160000" lvl="4" indent="-216000">
              <a:buClr>
                <a:srgbClr val="000000"/>
              </a:buClr>
              <a:buSzPct val="45000"/>
              <a:buFont typeface="Wingdings" charset="2"/>
              <a:buChar char=""/>
            </a:pPr>
            <a:r>
              <a:rPr lang="en-US" sz="2000" b="0" strike="noStrike" spc="-1">
                <a:solidFill>
                  <a:srgbClr val="404040"/>
                </a:solidFill>
                <a:uFill>
                  <a:solidFill>
                    <a:srgbClr val="FFFFFF"/>
                  </a:solidFill>
                </a:uFill>
                <a:latin typeface="Calibri"/>
              </a:rPr>
              <a:t>Fifth Outline Level</a:t>
            </a:r>
          </a:p>
          <a:p>
            <a:pPr marL="2592000" lvl="5" indent="-216000">
              <a:buClr>
                <a:srgbClr val="000000"/>
              </a:buClr>
              <a:buSzPct val="45000"/>
              <a:buFont typeface="Wingdings" charset="2"/>
              <a:buChar char=""/>
            </a:pPr>
            <a:r>
              <a:rPr lang="en-US" sz="2000" b="0" strike="noStrike" spc="-1">
                <a:solidFill>
                  <a:srgbClr val="404040"/>
                </a:solidFill>
                <a:uFill>
                  <a:solidFill>
                    <a:srgbClr val="FFFFFF"/>
                  </a:solidFill>
                </a:uFill>
                <a:latin typeface="Calibri"/>
              </a:rPr>
              <a:t>Sixth Outline Level</a:t>
            </a:r>
          </a:p>
          <a:p>
            <a:pPr marL="3024000" lvl="6" indent="-216000">
              <a:buClr>
                <a:srgbClr val="000000"/>
              </a:buClr>
              <a:buSzPct val="45000"/>
              <a:buFont typeface="Wingdings" charset="2"/>
              <a:buChar char=""/>
            </a:pPr>
            <a:r>
              <a:rPr lang="en-US" sz="2000" b="0" strike="noStrike" spc="-1">
                <a:solidFill>
                  <a:srgbClr val="404040"/>
                </a:solidFill>
                <a:uFill>
                  <a:solidFill>
                    <a:srgbClr val="FFFFFF"/>
                  </a:solidFill>
                </a:u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www.sprakradet.no/Klarsprak/kommunesektoren/"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laeringsplattformen.difi.no/kurs/991825827/den-gylne-pennen-et-e-laeringskurs-i-klarspra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sprakradet.no/Klarsprak/kommunesektoren/"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TextShape 1"/>
          <p:cNvSpPr txBox="1"/>
          <p:nvPr/>
        </p:nvSpPr>
        <p:spPr>
          <a:xfrm>
            <a:off x="1066680" y="889560"/>
            <a:ext cx="10058040" cy="3565800"/>
          </a:xfrm>
          <a:prstGeom prst="rect">
            <a:avLst/>
          </a:prstGeom>
          <a:noFill/>
          <a:ln>
            <a:noFill/>
          </a:ln>
        </p:spPr>
        <p:txBody>
          <a:bodyPr anchor="b"/>
          <a:lstStyle/>
          <a:p>
            <a:pPr>
              <a:lnSpc>
                <a:spcPct val="85000"/>
              </a:lnSpc>
            </a:pPr>
            <a:r>
              <a:rPr lang="en-US" sz="2000" b="0" strike="noStrike" spc="-49">
                <a:solidFill>
                  <a:srgbClr val="262626"/>
                </a:solidFill>
                <a:uFill>
                  <a:solidFill>
                    <a:srgbClr val="FFFFFF"/>
                  </a:solidFill>
                </a:uFill>
                <a:latin typeface="Calibri Light"/>
              </a:rPr>
              <a:t>
</a:t>
            </a:r>
            <a:r>
              <a:rPr lang="en-US" sz="6600" b="0" strike="noStrike" spc="-49">
                <a:solidFill>
                  <a:srgbClr val="262626"/>
                </a:solidFill>
                <a:uFill>
                  <a:solidFill>
                    <a:srgbClr val="FFFFFF"/>
                  </a:solidFill>
                </a:uFill>
                <a:latin typeface="Georgia"/>
              </a:rPr>
              <a:t>Klarspråk</a:t>
            </a:r>
            <a:endParaRPr lang="en-US" sz="1800" b="0" strike="noStrike" spc="-1">
              <a:solidFill>
                <a:srgbClr val="000000"/>
              </a:solidFill>
              <a:uFill>
                <a:solidFill>
                  <a:srgbClr val="FFFFFF"/>
                </a:solidFill>
              </a:uFill>
              <a:latin typeface="Calibri"/>
            </a:endParaRPr>
          </a:p>
        </p:txBody>
      </p:sp>
      <p:sp>
        <p:nvSpPr>
          <p:cNvPr id="132" name="TextShape 2"/>
          <p:cNvSpPr txBox="1"/>
          <p:nvPr/>
        </p:nvSpPr>
        <p:spPr>
          <a:xfrm>
            <a:off x="1066680" y="4666680"/>
            <a:ext cx="10058040" cy="1142640"/>
          </a:xfrm>
          <a:prstGeom prst="rect">
            <a:avLst/>
          </a:prstGeom>
          <a:noFill/>
          <a:ln>
            <a:noFill/>
          </a:ln>
        </p:spPr>
        <p:txBody>
          <a:bodyPr/>
          <a:lstStyle/>
          <a:p>
            <a:pPr>
              <a:lnSpc>
                <a:spcPct val="100000"/>
              </a:lnSpc>
            </a:pPr>
            <a:r>
              <a:rPr lang="de-DE" sz="1800" b="1" strike="noStrike" cap="all" spc="199" dirty="0">
                <a:solidFill>
                  <a:srgbClr val="637052"/>
                </a:solidFill>
                <a:uFill>
                  <a:solidFill>
                    <a:srgbClr val="FFFFFF"/>
                  </a:solidFill>
                </a:uFill>
                <a:latin typeface="Calibri Light"/>
              </a:rPr>
              <a:t>DAAD-NFR </a:t>
            </a:r>
            <a:r>
              <a:rPr lang="de-DE" sz="1800" b="1" strike="noStrike" cap="all" spc="199" dirty="0" err="1">
                <a:solidFill>
                  <a:srgbClr val="637052"/>
                </a:solidFill>
                <a:uFill>
                  <a:solidFill>
                    <a:srgbClr val="FFFFFF"/>
                  </a:solidFill>
                </a:uFill>
                <a:latin typeface="Calibri Light"/>
              </a:rPr>
              <a:t>Prosjekt</a:t>
            </a:r>
            <a:r>
              <a:rPr lang="de-DE" sz="1800" b="1" strike="noStrike" cap="all" spc="199" dirty="0">
                <a:solidFill>
                  <a:srgbClr val="637052"/>
                </a:solidFill>
                <a:uFill>
                  <a:solidFill>
                    <a:srgbClr val="FFFFFF"/>
                  </a:solidFill>
                </a:uFill>
                <a:latin typeface="Calibri Light"/>
              </a:rPr>
              <a:t>:</a:t>
            </a:r>
            <a:r>
              <a:rPr lang="de-DE" sz="1800" b="0" strike="noStrike" cap="all" spc="199" dirty="0">
                <a:solidFill>
                  <a:srgbClr val="637052"/>
                </a:solidFill>
                <a:uFill>
                  <a:solidFill>
                    <a:srgbClr val="FFFFFF"/>
                  </a:solidFill>
                </a:uFill>
                <a:latin typeface="Calibri Light"/>
              </a:rPr>
              <a:t> </a:t>
            </a:r>
            <a:r>
              <a:rPr lang="de-DE" sz="1800" b="0" strike="noStrike" cap="all" spc="199" dirty="0" err="1">
                <a:solidFill>
                  <a:srgbClr val="637052"/>
                </a:solidFill>
                <a:uFill>
                  <a:solidFill>
                    <a:srgbClr val="FFFFFF"/>
                  </a:solidFill>
                </a:uFill>
                <a:latin typeface="Calibri Light"/>
              </a:rPr>
              <a:t>Aspects</a:t>
            </a:r>
            <a:r>
              <a:rPr lang="de-DE" sz="1800" b="0" strike="noStrike" cap="all" spc="199" dirty="0">
                <a:solidFill>
                  <a:srgbClr val="637052"/>
                </a:solidFill>
                <a:uFill>
                  <a:solidFill>
                    <a:srgbClr val="FFFFFF"/>
                  </a:solidFill>
                </a:uFill>
                <a:latin typeface="Calibri Light"/>
              </a:rPr>
              <a:t> </a:t>
            </a:r>
            <a:r>
              <a:rPr lang="de-DE" sz="1800" b="0" strike="noStrike" cap="all" spc="199" dirty="0" err="1">
                <a:solidFill>
                  <a:srgbClr val="637052"/>
                </a:solidFill>
                <a:uFill>
                  <a:solidFill>
                    <a:srgbClr val="FFFFFF"/>
                  </a:solidFill>
                </a:uFill>
                <a:latin typeface="Calibri Light"/>
              </a:rPr>
              <a:t>of</a:t>
            </a:r>
            <a:r>
              <a:rPr lang="de-DE" sz="1800" b="0" strike="noStrike" cap="all" spc="199" dirty="0">
                <a:solidFill>
                  <a:srgbClr val="637052"/>
                </a:solidFill>
                <a:uFill>
                  <a:solidFill>
                    <a:srgbClr val="FFFFFF"/>
                  </a:solidFill>
                </a:uFill>
                <a:latin typeface="Calibri Light"/>
              </a:rPr>
              <a:t> </a:t>
            </a:r>
            <a:r>
              <a:rPr lang="de-DE" sz="1800" b="0" strike="noStrike" cap="all" spc="199" dirty="0" err="1">
                <a:solidFill>
                  <a:srgbClr val="637052"/>
                </a:solidFill>
                <a:uFill>
                  <a:solidFill>
                    <a:srgbClr val="FFFFFF"/>
                  </a:solidFill>
                </a:uFill>
                <a:latin typeface="Calibri Light"/>
              </a:rPr>
              <a:t>Linguistic</a:t>
            </a:r>
            <a:r>
              <a:rPr lang="de-DE" sz="1800" b="0" strike="noStrike" cap="all" spc="199" dirty="0">
                <a:solidFill>
                  <a:srgbClr val="637052"/>
                </a:solidFill>
                <a:uFill>
                  <a:solidFill>
                    <a:srgbClr val="FFFFFF"/>
                  </a:solidFill>
                </a:uFill>
                <a:latin typeface="Calibri Light"/>
              </a:rPr>
              <a:t> </a:t>
            </a:r>
            <a:r>
              <a:rPr lang="de-DE" sz="1800" b="0" strike="noStrike" cap="all" spc="199" dirty="0" err="1">
                <a:solidFill>
                  <a:srgbClr val="637052"/>
                </a:solidFill>
                <a:uFill>
                  <a:solidFill>
                    <a:srgbClr val="FFFFFF"/>
                  </a:solidFill>
                </a:uFill>
                <a:latin typeface="Calibri Light"/>
              </a:rPr>
              <a:t>Complexity</a:t>
            </a:r>
            <a:r>
              <a:rPr lang="de-DE" sz="1800" b="0" strike="noStrike" cap="all" spc="199" dirty="0">
                <a:solidFill>
                  <a:srgbClr val="637052"/>
                </a:solidFill>
                <a:uFill>
                  <a:solidFill>
                    <a:srgbClr val="FFFFFF"/>
                  </a:solidFill>
                </a:uFill>
                <a:latin typeface="Calibri Light"/>
              </a:rPr>
              <a:t>. </a:t>
            </a:r>
            <a:r>
              <a:rPr lang="de-DE" cap="all" spc="199" dirty="0">
                <a:solidFill>
                  <a:srgbClr val="637052"/>
                </a:solidFill>
                <a:uFill>
                  <a:solidFill>
                    <a:srgbClr val="FFFFFF"/>
                  </a:solidFill>
                </a:uFill>
                <a:latin typeface="Calibri Light"/>
              </a:rPr>
              <a:t>An </a:t>
            </a:r>
            <a:r>
              <a:rPr lang="de-DE" cap="all" spc="199" dirty="0" err="1">
                <a:solidFill>
                  <a:srgbClr val="637052"/>
                </a:solidFill>
                <a:uFill>
                  <a:solidFill>
                    <a:srgbClr val="FFFFFF"/>
                  </a:solidFill>
                </a:uFill>
                <a:latin typeface="Calibri Light"/>
              </a:rPr>
              <a:t>introduction</a:t>
            </a:r>
            <a:r>
              <a:rPr lang="de-DE" cap="all" spc="199" dirty="0">
                <a:solidFill>
                  <a:srgbClr val="637052"/>
                </a:solidFill>
                <a:uFill>
                  <a:solidFill>
                    <a:srgbClr val="FFFFFF"/>
                  </a:solidFill>
                </a:uFill>
                <a:latin typeface="Calibri Light"/>
              </a:rPr>
              <a:t> </a:t>
            </a:r>
            <a:r>
              <a:rPr lang="de-DE" cap="all" spc="199" dirty="0" err="1">
                <a:solidFill>
                  <a:srgbClr val="637052"/>
                </a:solidFill>
                <a:uFill>
                  <a:solidFill>
                    <a:srgbClr val="FFFFFF"/>
                  </a:solidFill>
                </a:uFill>
                <a:latin typeface="Calibri Light"/>
              </a:rPr>
              <a:t>to</a:t>
            </a:r>
            <a:r>
              <a:rPr lang="de-DE" cap="all" spc="199" dirty="0">
                <a:solidFill>
                  <a:srgbClr val="637052"/>
                </a:solidFill>
                <a:uFill>
                  <a:solidFill>
                    <a:srgbClr val="FFFFFF"/>
                  </a:solidFill>
                </a:uFill>
                <a:latin typeface="Calibri Light"/>
              </a:rPr>
              <a:t> </a:t>
            </a:r>
            <a:r>
              <a:rPr lang="de-DE" cap="all" spc="199" dirty="0" err="1">
                <a:solidFill>
                  <a:srgbClr val="637052"/>
                </a:solidFill>
                <a:uFill>
                  <a:solidFill>
                    <a:srgbClr val="FFFFFF"/>
                  </a:solidFill>
                </a:uFill>
                <a:latin typeface="Calibri Light"/>
              </a:rPr>
              <a:t>the</a:t>
            </a:r>
            <a:r>
              <a:rPr lang="de-DE" cap="all" spc="199" dirty="0">
                <a:solidFill>
                  <a:srgbClr val="637052"/>
                </a:solidFill>
                <a:uFill>
                  <a:solidFill>
                    <a:srgbClr val="FFFFFF"/>
                  </a:solidFill>
                </a:uFill>
                <a:latin typeface="Calibri Light"/>
              </a:rPr>
              <a:t> e-</a:t>
            </a:r>
            <a:r>
              <a:rPr lang="de-DE" cap="all" spc="199" dirty="0" err="1">
                <a:solidFill>
                  <a:srgbClr val="637052"/>
                </a:solidFill>
                <a:uFill>
                  <a:solidFill>
                    <a:srgbClr val="FFFFFF"/>
                  </a:solidFill>
                </a:uFill>
                <a:latin typeface="Calibri Light"/>
              </a:rPr>
              <a:t>learning</a:t>
            </a:r>
            <a:r>
              <a:rPr lang="de-DE" cap="all" spc="199" dirty="0">
                <a:solidFill>
                  <a:srgbClr val="637052"/>
                </a:solidFill>
                <a:uFill>
                  <a:solidFill>
                    <a:srgbClr val="FFFFFF"/>
                  </a:solidFill>
                </a:uFill>
                <a:latin typeface="Calibri Light"/>
              </a:rPr>
              <a:t> </a:t>
            </a:r>
            <a:r>
              <a:rPr lang="de-DE" cap="all" spc="199" dirty="0" err="1">
                <a:solidFill>
                  <a:srgbClr val="637052"/>
                </a:solidFill>
                <a:uFill>
                  <a:solidFill>
                    <a:srgbClr val="FFFFFF"/>
                  </a:solidFill>
                </a:uFill>
                <a:latin typeface="Calibri Light"/>
              </a:rPr>
              <a:t>course</a:t>
            </a:r>
            <a:r>
              <a:rPr lang="de-DE" cap="all" spc="199" dirty="0">
                <a:solidFill>
                  <a:srgbClr val="637052"/>
                </a:solidFill>
                <a:uFill>
                  <a:solidFill>
                    <a:srgbClr val="FFFFFF"/>
                  </a:solidFill>
                </a:uFill>
                <a:latin typeface="Calibri Light"/>
              </a:rPr>
              <a:t> in </a:t>
            </a:r>
            <a:r>
              <a:rPr lang="de-DE" cap="all" spc="199" dirty="0" err="1">
                <a:solidFill>
                  <a:srgbClr val="637052"/>
                </a:solidFill>
                <a:uFill>
                  <a:solidFill>
                    <a:srgbClr val="FFFFFF"/>
                  </a:solidFill>
                </a:uFill>
                <a:latin typeface="Calibri Light"/>
              </a:rPr>
              <a:t>klaspråk</a:t>
            </a:r>
            <a:endParaRPr lang="de-DE" cap="all" spc="199" dirty="0">
              <a:solidFill>
                <a:srgbClr val="637052"/>
              </a:solidFill>
              <a:uFill>
                <a:solidFill>
                  <a:srgbClr val="FFFFFF"/>
                </a:solidFill>
              </a:uFill>
              <a:latin typeface="Calibri Light"/>
            </a:endParaRPr>
          </a:p>
          <a:p>
            <a:pPr>
              <a:lnSpc>
                <a:spcPct val="100000"/>
              </a:lnSpc>
            </a:pPr>
            <a:endParaRPr lang="de-DE" sz="3200" b="0" strike="noStrike" spc="-1" dirty="0">
              <a:solidFill>
                <a:srgbClr val="000000"/>
              </a:solidFill>
              <a:uFill>
                <a:solidFill>
                  <a:srgbClr val="FFFFFF"/>
                </a:solidFill>
              </a:uFill>
              <a:latin typeface="Arial"/>
            </a:endParaRPr>
          </a:p>
          <a:p>
            <a:pPr>
              <a:lnSpc>
                <a:spcPct val="100000"/>
              </a:lnSpc>
            </a:pPr>
            <a:r>
              <a:rPr lang="de-DE" sz="1800" b="0" strike="noStrike" cap="all" spc="199" dirty="0">
                <a:solidFill>
                  <a:srgbClr val="637052"/>
                </a:solidFill>
                <a:uFill>
                  <a:solidFill>
                    <a:srgbClr val="FFFFFF"/>
                  </a:solidFill>
                </a:uFill>
                <a:latin typeface="Calibri"/>
              </a:rPr>
              <a:t>Anna Struck</a:t>
            </a:r>
            <a:endParaRPr lang="de-DE" sz="32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TextShape 1"/>
          <p:cNvSpPr txBox="1"/>
          <p:nvPr/>
        </p:nvSpPr>
        <p:spPr>
          <a:xfrm>
            <a:off x="1097280" y="286560"/>
            <a:ext cx="10058040" cy="1450440"/>
          </a:xfrm>
          <a:prstGeom prst="rect">
            <a:avLst/>
          </a:prstGeom>
          <a:noFill/>
          <a:ln>
            <a:noFill/>
          </a:ln>
        </p:spPr>
        <p:txBody>
          <a:bodyPr anchor="b"/>
          <a:lstStyle/>
          <a:p>
            <a:pPr>
              <a:lnSpc>
                <a:spcPct val="100000"/>
              </a:lnSpc>
            </a:pPr>
            <a:r>
              <a:rPr lang="en-US" sz="3200" b="0" strike="noStrike" spc="-49">
                <a:solidFill>
                  <a:srgbClr val="404040"/>
                </a:solidFill>
                <a:uFill>
                  <a:solidFill>
                    <a:srgbClr val="FFFFFF"/>
                  </a:solidFill>
                </a:uFill>
                <a:latin typeface="Arial"/>
              </a:rPr>
              <a:t>Section 2: Relevance</a:t>
            </a:r>
            <a:endParaRPr lang="en-US" sz="1800" b="0" strike="noStrike" spc="-1">
              <a:solidFill>
                <a:srgbClr val="000000"/>
              </a:solidFill>
              <a:uFill>
                <a:solidFill>
                  <a:srgbClr val="FFFFFF"/>
                </a:solidFill>
              </a:uFill>
              <a:latin typeface="Calibri"/>
            </a:endParaRPr>
          </a:p>
        </p:txBody>
      </p:sp>
      <p:sp>
        <p:nvSpPr>
          <p:cNvPr id="156" name="TextShape 2"/>
          <p:cNvSpPr txBox="1"/>
          <p:nvPr/>
        </p:nvSpPr>
        <p:spPr>
          <a:xfrm>
            <a:off x="1097280" y="1845720"/>
            <a:ext cx="10058040" cy="4023000"/>
          </a:xfrm>
          <a:prstGeom prst="rect">
            <a:avLst/>
          </a:prstGeom>
          <a:noFill/>
          <a:ln>
            <a:noFill/>
          </a:ln>
        </p:spPr>
        <p:txBody>
          <a:bodyPr lIns="0" rIns="0"/>
          <a:lstStyle/>
          <a:p>
            <a:pPr>
              <a:lnSpc>
                <a:spcPct val="100000"/>
              </a:lnSpc>
            </a:pPr>
            <a:endParaRPr lang="en-US" sz="2000" b="0" strike="noStrike" spc="-1" dirty="0">
              <a:solidFill>
                <a:srgbClr val="404040"/>
              </a:solidFill>
              <a:uFill>
                <a:solidFill>
                  <a:srgbClr val="FFFFFF"/>
                </a:solidFill>
              </a:uFill>
              <a:latin typeface="Calibri"/>
            </a:endParaRPr>
          </a:p>
          <a:p>
            <a:pPr marL="91440" indent="-91080">
              <a:lnSpc>
                <a:spcPct val="100000"/>
              </a:lnSpc>
              <a:buClr>
                <a:srgbClr val="E48312"/>
              </a:buClr>
              <a:buFont typeface="Calibri"/>
              <a:buChar char=" "/>
            </a:pPr>
            <a:r>
              <a:rPr lang="en-US" sz="2000" b="0" strike="noStrike" spc="-1" dirty="0">
                <a:solidFill>
                  <a:srgbClr val="404040"/>
                </a:solidFill>
                <a:uFill>
                  <a:solidFill>
                    <a:srgbClr val="FFFFFF"/>
                  </a:solidFill>
                </a:uFill>
                <a:latin typeface="Calibri"/>
              </a:rPr>
              <a:t>- Explain difficult terminology</a:t>
            </a:r>
          </a:p>
          <a:p>
            <a:pPr marL="91440" indent="-91080">
              <a:lnSpc>
                <a:spcPct val="100000"/>
              </a:lnSpc>
              <a:buClr>
                <a:srgbClr val="E48312"/>
              </a:buClr>
              <a:buFont typeface="Calibri"/>
              <a:buChar char=" "/>
            </a:pPr>
            <a:r>
              <a:rPr lang="en-US" sz="2000" b="0" strike="noStrike" spc="-1" dirty="0">
                <a:solidFill>
                  <a:srgbClr val="404040"/>
                </a:solidFill>
                <a:uFill>
                  <a:solidFill>
                    <a:srgbClr val="FFFFFF"/>
                  </a:solidFill>
                </a:uFill>
                <a:latin typeface="Calibri"/>
              </a:rPr>
              <a:t>- Make it clear which rules concern whom</a:t>
            </a:r>
          </a:p>
          <a:p>
            <a:pPr marL="91440" indent="-91080">
              <a:lnSpc>
                <a:spcPct val="100000"/>
              </a:lnSpc>
              <a:buClr>
                <a:srgbClr val="E48312"/>
              </a:buClr>
              <a:buFont typeface="Calibri"/>
              <a:buChar char=" "/>
            </a:pPr>
            <a:r>
              <a:rPr lang="en-US" sz="2000" b="0" strike="noStrike" spc="-1" dirty="0">
                <a:solidFill>
                  <a:srgbClr val="404040"/>
                </a:solidFill>
                <a:uFill>
                  <a:solidFill>
                    <a:srgbClr val="FFFFFF"/>
                  </a:solidFill>
                </a:uFill>
                <a:latin typeface="Calibri"/>
              </a:rPr>
              <a:t>- Avoid the bureaucratic language (more on this later…)</a:t>
            </a:r>
          </a:p>
          <a:p>
            <a:pPr marL="91440" indent="-91080">
              <a:lnSpc>
                <a:spcPct val="90000"/>
              </a:lnSpc>
              <a:buClr>
                <a:srgbClr val="E48312"/>
              </a:buClr>
              <a:buFont typeface="Calibri"/>
              <a:buChar char=" "/>
            </a:pPr>
            <a:r>
              <a:rPr lang="en-US" sz="2000" b="0" strike="noStrike" spc="-1" dirty="0">
                <a:solidFill>
                  <a:srgbClr val="404040"/>
                </a:solidFill>
                <a:uFill>
                  <a:solidFill>
                    <a:srgbClr val="FFFFFF"/>
                  </a:solidFill>
                </a:uFill>
                <a:latin typeface="Calibri"/>
              </a:rPr>
              <a:t>- Try to avoid unnecessary information,</a:t>
            </a:r>
          </a:p>
          <a:p>
            <a:pPr marL="91440" indent="-91080">
              <a:lnSpc>
                <a:spcPct val="90000"/>
              </a:lnSpc>
              <a:buClr>
                <a:srgbClr val="E48312"/>
              </a:buClr>
              <a:buFont typeface="Calibri"/>
              <a:buChar char=" "/>
            </a:pPr>
            <a:r>
              <a:rPr lang="en-US" sz="2000" b="0" strike="noStrike" spc="-1" dirty="0">
                <a:solidFill>
                  <a:srgbClr val="404040"/>
                </a:solidFill>
                <a:uFill>
                  <a:solidFill>
                    <a:srgbClr val="FFFFFF"/>
                  </a:solidFill>
                </a:uFill>
                <a:latin typeface="Calibri"/>
              </a:rPr>
              <a:t> which makes it difficult to differentiate which rules apply for which person or situation. </a:t>
            </a:r>
          </a:p>
          <a:p>
            <a:pPr>
              <a:lnSpc>
                <a:spcPct val="90000"/>
              </a:lnSpc>
            </a:pPr>
            <a:endParaRPr lang="en-US" sz="2000" b="0" strike="noStrike" spc="-1" dirty="0">
              <a:solidFill>
                <a:srgbClr val="40404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7" name="TextShape 1"/>
          <p:cNvSpPr txBox="1"/>
          <p:nvPr/>
        </p:nvSpPr>
        <p:spPr>
          <a:xfrm>
            <a:off x="1097280" y="286560"/>
            <a:ext cx="10058040" cy="1450440"/>
          </a:xfrm>
          <a:prstGeom prst="rect">
            <a:avLst/>
          </a:prstGeom>
          <a:noFill/>
          <a:ln>
            <a:noFill/>
          </a:ln>
        </p:spPr>
        <p:txBody>
          <a:bodyPr anchor="b"/>
          <a:lstStyle/>
          <a:p>
            <a:pPr>
              <a:lnSpc>
                <a:spcPct val="100000"/>
              </a:lnSpc>
            </a:pPr>
            <a:r>
              <a:rPr lang="en-US" sz="3200" b="0" strike="noStrike" spc="-49">
                <a:solidFill>
                  <a:srgbClr val="404040"/>
                </a:solidFill>
                <a:uFill>
                  <a:solidFill>
                    <a:srgbClr val="FFFFFF"/>
                  </a:solidFill>
                </a:uFill>
                <a:latin typeface="Arial"/>
              </a:rPr>
              <a:t>Section 3: Clarity</a:t>
            </a:r>
            <a:endParaRPr lang="en-US" sz="1800" b="0" strike="noStrike" spc="-1">
              <a:solidFill>
                <a:srgbClr val="000000"/>
              </a:solidFill>
              <a:uFill>
                <a:solidFill>
                  <a:srgbClr val="FFFFFF"/>
                </a:solidFill>
              </a:uFill>
              <a:latin typeface="Calibri"/>
            </a:endParaRPr>
          </a:p>
        </p:txBody>
      </p:sp>
      <p:sp>
        <p:nvSpPr>
          <p:cNvPr id="158" name="TextShape 2"/>
          <p:cNvSpPr txBox="1"/>
          <p:nvPr/>
        </p:nvSpPr>
        <p:spPr>
          <a:xfrm>
            <a:off x="1097280" y="1845720"/>
            <a:ext cx="8141760" cy="4023000"/>
          </a:xfrm>
          <a:prstGeom prst="rect">
            <a:avLst/>
          </a:prstGeom>
          <a:noFill/>
          <a:ln>
            <a:noFill/>
          </a:ln>
        </p:spPr>
        <p:txBody>
          <a:bodyPr lIns="0" rIns="0"/>
          <a:lstStyle/>
          <a:p>
            <a:pPr>
              <a:lnSpc>
                <a:spcPct val="100000"/>
              </a:lnSpc>
            </a:pPr>
            <a:endParaRPr lang="en-US" sz="2000" b="0" strike="noStrike" spc="-1" dirty="0">
              <a:solidFill>
                <a:srgbClr val="404040"/>
              </a:solidFill>
              <a:uFill>
                <a:solidFill>
                  <a:srgbClr val="FFFFFF"/>
                </a:solidFill>
              </a:uFill>
              <a:latin typeface="Calibri"/>
            </a:endParaRPr>
          </a:p>
          <a:p>
            <a:pPr marL="91440" indent="-91080">
              <a:lnSpc>
                <a:spcPct val="100000"/>
              </a:lnSpc>
              <a:buClr>
                <a:srgbClr val="E48312"/>
              </a:buClr>
              <a:buFont typeface="Calibri"/>
              <a:buChar char=" "/>
            </a:pPr>
            <a:r>
              <a:rPr lang="en-US" sz="2000" b="0" strike="noStrike" spc="-1" dirty="0">
                <a:solidFill>
                  <a:srgbClr val="404040"/>
                </a:solidFill>
                <a:uFill>
                  <a:solidFill>
                    <a:srgbClr val="FFFFFF"/>
                  </a:solidFill>
                </a:uFill>
                <a:latin typeface="Calibri"/>
              </a:rPr>
              <a:t>- Headliners should create clarity from the beginning</a:t>
            </a:r>
          </a:p>
          <a:p>
            <a:pPr marL="91440" indent="-91080">
              <a:lnSpc>
                <a:spcPct val="100000"/>
              </a:lnSpc>
              <a:buClr>
                <a:srgbClr val="E48312"/>
              </a:buClr>
              <a:buFont typeface="Calibri"/>
              <a:buChar char=" "/>
            </a:pPr>
            <a:r>
              <a:rPr lang="en-US" sz="2000" b="0" strike="noStrike" spc="-1" dirty="0">
                <a:solidFill>
                  <a:srgbClr val="404040"/>
                </a:solidFill>
                <a:uFill>
                  <a:solidFill>
                    <a:srgbClr val="FFFFFF"/>
                  </a:solidFill>
                </a:uFill>
                <a:latin typeface="Calibri"/>
              </a:rPr>
              <a:t>- Be informative, specific and non-cryptic</a:t>
            </a:r>
          </a:p>
          <a:p>
            <a:pPr marL="91440" indent="-91080">
              <a:lnSpc>
                <a:spcPct val="100000"/>
              </a:lnSpc>
              <a:buClr>
                <a:srgbClr val="E48312"/>
              </a:buClr>
              <a:buFont typeface="Calibri"/>
              <a:buChar char=" "/>
            </a:pPr>
            <a:r>
              <a:rPr lang="en-US" sz="2000" b="0" strike="noStrike" spc="-1" dirty="0">
                <a:solidFill>
                  <a:srgbClr val="404040"/>
                </a:solidFill>
                <a:uFill>
                  <a:solidFill>
                    <a:srgbClr val="FFFFFF"/>
                  </a:solidFill>
                </a:uFill>
                <a:latin typeface="Calibri"/>
              </a:rPr>
              <a:t>- </a:t>
            </a:r>
            <a:r>
              <a:rPr lang="en-US" sz="2000" spc="-1" dirty="0">
                <a:solidFill>
                  <a:srgbClr val="404040"/>
                </a:solidFill>
                <a:uFill>
                  <a:solidFill>
                    <a:srgbClr val="FFFFFF"/>
                  </a:solidFill>
                </a:uFill>
                <a:latin typeface="Calibri"/>
              </a:rPr>
              <a:t>The text should ge</a:t>
            </a:r>
            <a:r>
              <a:rPr lang="en-US" sz="2000" b="0" strike="noStrike" spc="-1" dirty="0">
                <a:solidFill>
                  <a:srgbClr val="404040"/>
                </a:solidFill>
                <a:uFill>
                  <a:solidFill>
                    <a:srgbClr val="FFFFFF"/>
                  </a:solidFill>
                </a:uFill>
                <a:latin typeface="Calibri"/>
              </a:rPr>
              <a:t>t to the point</a:t>
            </a:r>
          </a:p>
          <a:p>
            <a:pPr marL="91440" indent="-91080">
              <a:lnSpc>
                <a:spcPct val="100000"/>
              </a:lnSpc>
              <a:buClr>
                <a:srgbClr val="E48312"/>
              </a:buClr>
              <a:buFont typeface="Calibri"/>
              <a:buChar char=" "/>
            </a:pPr>
            <a:r>
              <a:rPr lang="en-US" sz="2000" b="0" strike="noStrike" spc="-1" dirty="0">
                <a:solidFill>
                  <a:srgbClr val="404040"/>
                </a:solidFill>
                <a:uFill>
                  <a:solidFill>
                    <a:srgbClr val="FFFFFF"/>
                  </a:solidFill>
                </a:uFill>
                <a:latin typeface="Calibri"/>
              </a:rPr>
              <a:t>- Order text properly with headliners and paragraphs</a:t>
            </a:r>
          </a:p>
          <a:p>
            <a:pPr>
              <a:lnSpc>
                <a:spcPct val="90000"/>
              </a:lnSpc>
            </a:pPr>
            <a:endParaRPr lang="en-US" sz="2000" b="0" strike="noStrike" spc="-1" dirty="0">
              <a:solidFill>
                <a:srgbClr val="40404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TextShape 1"/>
          <p:cNvSpPr txBox="1"/>
          <p:nvPr/>
        </p:nvSpPr>
        <p:spPr>
          <a:xfrm>
            <a:off x="1097280" y="286560"/>
            <a:ext cx="10058040" cy="1450440"/>
          </a:xfrm>
          <a:prstGeom prst="rect">
            <a:avLst/>
          </a:prstGeom>
          <a:noFill/>
          <a:ln>
            <a:noFill/>
          </a:ln>
        </p:spPr>
        <p:txBody>
          <a:bodyPr anchor="b"/>
          <a:lstStyle/>
          <a:p>
            <a:pPr>
              <a:lnSpc>
                <a:spcPct val="100000"/>
              </a:lnSpc>
            </a:pPr>
            <a:r>
              <a:rPr lang="en-US" sz="3200" b="0" strike="noStrike" spc="-49">
                <a:solidFill>
                  <a:srgbClr val="404040"/>
                </a:solidFill>
                <a:uFill>
                  <a:solidFill>
                    <a:srgbClr val="FFFFFF"/>
                  </a:solidFill>
                </a:uFill>
                <a:latin typeface="Arial"/>
              </a:rPr>
              <a:t>Section 4: Structure</a:t>
            </a:r>
            <a:endParaRPr lang="en-US" sz="1800" b="0" strike="noStrike" spc="-1">
              <a:solidFill>
                <a:srgbClr val="000000"/>
              </a:solidFill>
              <a:uFill>
                <a:solidFill>
                  <a:srgbClr val="FFFFFF"/>
                </a:solidFill>
              </a:uFill>
              <a:latin typeface="Calibri"/>
            </a:endParaRPr>
          </a:p>
        </p:txBody>
      </p:sp>
      <p:sp>
        <p:nvSpPr>
          <p:cNvPr id="160" name="TextShape 2"/>
          <p:cNvSpPr txBox="1"/>
          <p:nvPr/>
        </p:nvSpPr>
        <p:spPr>
          <a:xfrm>
            <a:off x="1097280" y="1845720"/>
            <a:ext cx="10058040" cy="4023000"/>
          </a:xfrm>
          <a:prstGeom prst="rect">
            <a:avLst/>
          </a:prstGeom>
          <a:noFill/>
          <a:ln>
            <a:noFill/>
          </a:ln>
        </p:spPr>
        <p:txBody>
          <a:bodyPr lIns="0" rIns="0"/>
          <a:lstStyle/>
          <a:p>
            <a:pPr>
              <a:lnSpc>
                <a:spcPct val="100000"/>
              </a:lnSpc>
            </a:pPr>
            <a:endParaRPr lang="en-US" sz="2000" b="0" strike="noStrike" spc="-1">
              <a:solidFill>
                <a:srgbClr val="404040"/>
              </a:solidFill>
              <a:uFill>
                <a:solidFill>
                  <a:srgbClr val="FFFFFF"/>
                </a:solidFill>
              </a:uFill>
              <a:latin typeface="Calibri"/>
            </a:endParaRPr>
          </a:p>
          <a:p>
            <a:pPr marL="91440" indent="-91080">
              <a:lnSpc>
                <a:spcPct val="100000"/>
              </a:lnSpc>
              <a:buClr>
                <a:srgbClr val="E48312"/>
              </a:buClr>
              <a:buFont typeface="Calibri"/>
              <a:buChar char=" "/>
            </a:pPr>
            <a:r>
              <a:rPr lang="en-US" sz="2000" b="0" strike="noStrike" spc="-1">
                <a:solidFill>
                  <a:srgbClr val="404040"/>
                </a:solidFill>
                <a:uFill>
                  <a:solidFill>
                    <a:srgbClr val="FFFFFF"/>
                  </a:solidFill>
                </a:uFill>
                <a:latin typeface="Calibri"/>
              </a:rPr>
              <a:t>- Avoid unnecessary information</a:t>
            </a:r>
          </a:p>
          <a:p>
            <a:pPr marL="91440" indent="-91080">
              <a:lnSpc>
                <a:spcPct val="100000"/>
              </a:lnSpc>
              <a:buClr>
                <a:srgbClr val="E48312"/>
              </a:buClr>
              <a:buFont typeface="Calibri"/>
              <a:buChar char=" "/>
            </a:pPr>
            <a:r>
              <a:rPr lang="en-US" sz="2000" b="0" strike="noStrike" spc="-1">
                <a:solidFill>
                  <a:srgbClr val="404040"/>
                </a:solidFill>
                <a:uFill>
                  <a:solidFill>
                    <a:srgbClr val="FFFFFF"/>
                  </a:solidFill>
                </a:uFill>
                <a:latin typeface="Calibri"/>
              </a:rPr>
              <a:t>- Avoid long and complicated sentences</a:t>
            </a:r>
          </a:p>
          <a:p>
            <a:pPr marL="91440" indent="-91080">
              <a:lnSpc>
                <a:spcPct val="100000"/>
              </a:lnSpc>
              <a:buClr>
                <a:srgbClr val="E48312"/>
              </a:buClr>
              <a:buFont typeface="Calibri"/>
              <a:buChar char=" "/>
            </a:pPr>
            <a:r>
              <a:rPr lang="en-US" sz="2000" b="0" strike="noStrike" spc="-1">
                <a:solidFill>
                  <a:srgbClr val="404040"/>
                </a:solidFill>
                <a:uFill>
                  <a:solidFill>
                    <a:srgbClr val="FFFFFF"/>
                  </a:solidFill>
                </a:uFill>
                <a:latin typeface="Calibri"/>
              </a:rPr>
              <a:t>- Avoid sentences that are compromised, aim for the proper amount of information </a:t>
            </a:r>
          </a:p>
          <a:p>
            <a:pPr marL="91440" indent="-91080">
              <a:lnSpc>
                <a:spcPct val="100000"/>
              </a:lnSpc>
              <a:buClr>
                <a:srgbClr val="E48312"/>
              </a:buClr>
              <a:buFont typeface="Calibri"/>
              <a:buChar char=" "/>
            </a:pPr>
            <a:r>
              <a:rPr lang="en-US" sz="2000" b="0" strike="noStrike" spc="-1">
                <a:solidFill>
                  <a:srgbClr val="404040"/>
                </a:solidFill>
                <a:uFill>
                  <a:solidFill>
                    <a:srgbClr val="FFFFFF"/>
                  </a:solidFill>
                </a:uFill>
                <a:latin typeface="Calibri"/>
              </a:rPr>
              <a:t>- Use verbs instead of big nouns to make the point less abstract</a:t>
            </a:r>
          </a:p>
          <a:p>
            <a:pPr marL="91440" indent="-91080">
              <a:lnSpc>
                <a:spcPct val="100000"/>
              </a:lnSpc>
              <a:buClr>
                <a:srgbClr val="E48312"/>
              </a:buClr>
              <a:buFont typeface="Calibri"/>
              <a:buChar char=" "/>
            </a:pPr>
            <a:r>
              <a:rPr lang="en-US" sz="2000" b="0" strike="noStrike" spc="-1">
                <a:solidFill>
                  <a:srgbClr val="404040"/>
                </a:solidFill>
                <a:uFill>
                  <a:solidFill>
                    <a:srgbClr val="FFFFFF"/>
                  </a:solidFill>
                </a:uFill>
                <a:latin typeface="Calibri"/>
              </a:rPr>
              <a:t>- Avoid passive constructions, get across who is supposed to do what</a:t>
            </a:r>
          </a:p>
          <a:p>
            <a:pPr>
              <a:lnSpc>
                <a:spcPct val="90000"/>
              </a:lnSpc>
            </a:pPr>
            <a:endParaRPr lang="en-US" sz="2000" b="0" strike="noStrike" spc="-1">
              <a:solidFill>
                <a:srgbClr val="40404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extShape 1"/>
          <p:cNvSpPr txBox="1"/>
          <p:nvPr/>
        </p:nvSpPr>
        <p:spPr>
          <a:xfrm>
            <a:off x="1097280" y="286560"/>
            <a:ext cx="10058040" cy="1450440"/>
          </a:xfrm>
          <a:prstGeom prst="rect">
            <a:avLst/>
          </a:prstGeom>
          <a:noFill/>
          <a:ln>
            <a:noFill/>
          </a:ln>
        </p:spPr>
        <p:txBody>
          <a:bodyPr anchor="b"/>
          <a:lstStyle/>
          <a:p>
            <a:pPr>
              <a:lnSpc>
                <a:spcPct val="100000"/>
              </a:lnSpc>
            </a:pPr>
            <a:r>
              <a:rPr lang="en-US" sz="3200" b="0" strike="noStrike" spc="-49">
                <a:solidFill>
                  <a:srgbClr val="404040"/>
                </a:solidFill>
                <a:uFill>
                  <a:solidFill>
                    <a:srgbClr val="FFFFFF"/>
                  </a:solidFill>
                </a:uFill>
                <a:latin typeface="Arial"/>
              </a:rPr>
              <a:t>Section 5: Word choice</a:t>
            </a:r>
            <a:endParaRPr lang="en-US" sz="1800" b="0" strike="noStrike" spc="-1">
              <a:solidFill>
                <a:srgbClr val="000000"/>
              </a:solidFill>
              <a:uFill>
                <a:solidFill>
                  <a:srgbClr val="FFFFFF"/>
                </a:solidFill>
              </a:uFill>
              <a:latin typeface="Calibri"/>
            </a:endParaRPr>
          </a:p>
        </p:txBody>
      </p:sp>
      <p:sp>
        <p:nvSpPr>
          <p:cNvPr id="162" name="TextShape 2"/>
          <p:cNvSpPr txBox="1"/>
          <p:nvPr/>
        </p:nvSpPr>
        <p:spPr>
          <a:xfrm>
            <a:off x="1097280" y="1845720"/>
            <a:ext cx="10058040" cy="4023000"/>
          </a:xfrm>
          <a:prstGeom prst="rect">
            <a:avLst/>
          </a:prstGeom>
          <a:noFill/>
          <a:ln>
            <a:noFill/>
          </a:ln>
        </p:spPr>
        <p:txBody>
          <a:bodyPr lIns="0" rIns="0"/>
          <a:lstStyle/>
          <a:p>
            <a:pPr>
              <a:lnSpc>
                <a:spcPct val="100000"/>
              </a:lnSpc>
            </a:pPr>
            <a:endParaRPr lang="en-US" sz="2000" b="0" strike="noStrike" spc="-1" dirty="0">
              <a:solidFill>
                <a:srgbClr val="404040"/>
              </a:solidFill>
              <a:uFill>
                <a:solidFill>
                  <a:srgbClr val="FFFFFF"/>
                </a:solidFill>
              </a:uFill>
              <a:latin typeface="Calibri"/>
            </a:endParaRPr>
          </a:p>
          <a:p>
            <a:pPr marL="91440" indent="-91080">
              <a:lnSpc>
                <a:spcPct val="100000"/>
              </a:lnSpc>
              <a:buClr>
                <a:srgbClr val="E48312"/>
              </a:buClr>
              <a:buFont typeface="Calibri"/>
              <a:buChar char=" "/>
            </a:pPr>
            <a:r>
              <a:rPr lang="en-US" sz="2000" b="0" strike="noStrike" spc="-1" dirty="0">
                <a:solidFill>
                  <a:srgbClr val="404040"/>
                </a:solidFill>
                <a:uFill>
                  <a:solidFill>
                    <a:srgbClr val="FFFFFF"/>
                  </a:solidFill>
                </a:uFill>
                <a:latin typeface="Calibri"/>
              </a:rPr>
              <a:t>- Save the words, avoid fillers and unnecessary clarifications</a:t>
            </a:r>
          </a:p>
          <a:p>
            <a:pPr marL="91440" indent="-91080">
              <a:lnSpc>
                <a:spcPct val="100000"/>
              </a:lnSpc>
              <a:buClr>
                <a:srgbClr val="E48312"/>
              </a:buClr>
              <a:buFont typeface="Calibri"/>
              <a:buChar char=" "/>
            </a:pPr>
            <a:r>
              <a:rPr lang="en-US" sz="2000" b="0" strike="noStrike" spc="-1" dirty="0">
                <a:solidFill>
                  <a:srgbClr val="404040"/>
                </a:solidFill>
                <a:uFill>
                  <a:solidFill>
                    <a:srgbClr val="FFFFFF"/>
                  </a:solidFill>
                </a:uFill>
                <a:latin typeface="Calibri"/>
              </a:rPr>
              <a:t>- Choose simple words</a:t>
            </a:r>
          </a:p>
          <a:p>
            <a:pPr marL="91440" indent="-91080">
              <a:lnSpc>
                <a:spcPct val="100000"/>
              </a:lnSpc>
              <a:buClr>
                <a:srgbClr val="E48312"/>
              </a:buClr>
              <a:buFont typeface="Calibri"/>
              <a:buChar char=" "/>
            </a:pPr>
            <a:r>
              <a:rPr lang="en-US" sz="2000" b="0" strike="noStrike" spc="-1" dirty="0">
                <a:solidFill>
                  <a:srgbClr val="404040"/>
                </a:solidFill>
                <a:uFill>
                  <a:solidFill>
                    <a:srgbClr val="FFFFFF"/>
                  </a:solidFill>
                </a:uFill>
                <a:latin typeface="Calibri"/>
              </a:rPr>
              <a:t>- Avoid outdated, over-used and juvenile expressions</a:t>
            </a:r>
          </a:p>
          <a:p>
            <a:pPr marL="91440" indent="-91080">
              <a:lnSpc>
                <a:spcPct val="100000"/>
              </a:lnSpc>
              <a:buClr>
                <a:srgbClr val="E48312"/>
              </a:buClr>
              <a:buFont typeface="Calibri"/>
              <a:buChar char=" "/>
            </a:pPr>
            <a:r>
              <a:rPr lang="en-US" sz="2000" b="0" strike="noStrike" spc="-1" dirty="0">
                <a:solidFill>
                  <a:srgbClr val="404040"/>
                </a:solidFill>
                <a:uFill>
                  <a:solidFill>
                    <a:srgbClr val="FFFFFF"/>
                  </a:solidFill>
                </a:uFill>
                <a:latin typeface="Calibri"/>
              </a:rPr>
              <a:t>- Explain terminology the first time you use it</a:t>
            </a:r>
          </a:p>
          <a:p>
            <a:pPr marL="91440" indent="-91080">
              <a:lnSpc>
                <a:spcPct val="100000"/>
              </a:lnSpc>
              <a:buClr>
                <a:srgbClr val="E48312"/>
              </a:buClr>
              <a:buFont typeface="Calibri"/>
              <a:buChar char=" "/>
            </a:pPr>
            <a:r>
              <a:rPr lang="en-US" sz="2000" spc="-1" dirty="0">
                <a:solidFill>
                  <a:srgbClr val="404040"/>
                </a:solidFill>
                <a:uFill>
                  <a:solidFill>
                    <a:srgbClr val="FFFFFF"/>
                  </a:solidFill>
                </a:uFill>
                <a:latin typeface="Calibri"/>
              </a:rPr>
              <a:t>- R</a:t>
            </a:r>
            <a:r>
              <a:rPr lang="en-US" sz="2000" b="0" strike="noStrike" spc="-1" dirty="0">
                <a:solidFill>
                  <a:srgbClr val="404040"/>
                </a:solidFill>
                <a:uFill>
                  <a:solidFill>
                    <a:srgbClr val="FFFFFF"/>
                  </a:solidFill>
                </a:uFill>
                <a:latin typeface="Calibri"/>
              </a:rPr>
              <a:t>efrain from explaining terminology with further terminology</a:t>
            </a:r>
          </a:p>
          <a:p>
            <a:pPr marL="91440" indent="-91080">
              <a:lnSpc>
                <a:spcPct val="90000"/>
              </a:lnSpc>
              <a:buClr>
                <a:srgbClr val="E48312"/>
              </a:buClr>
              <a:buFont typeface="Calibri"/>
              <a:buChar char=" "/>
            </a:pPr>
            <a:r>
              <a:rPr lang="en-US" sz="2000" b="0" strike="noStrike" spc="-1" dirty="0">
                <a:solidFill>
                  <a:srgbClr val="404040"/>
                </a:solidFill>
                <a:uFill>
                  <a:solidFill>
                    <a:srgbClr val="FFFFFF"/>
                  </a:solidFill>
                </a:uFill>
                <a:latin typeface="Calibri"/>
              </a:rPr>
              <a:t> </a:t>
            </a:r>
          </a:p>
          <a:p>
            <a:pPr>
              <a:lnSpc>
                <a:spcPct val="90000"/>
              </a:lnSpc>
            </a:pPr>
            <a:endParaRPr lang="en-US" sz="2000" b="0" strike="noStrike" spc="-1" dirty="0">
              <a:solidFill>
                <a:srgbClr val="40404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Bilde 1">
            <a:extLst>
              <a:ext uri="{FF2B5EF4-FFF2-40B4-BE49-F238E27FC236}">
                <a16:creationId xmlns:a16="http://schemas.microsoft.com/office/drawing/2014/main" id="{C5875125-B92D-428B-995B-867AEC994DFC}"/>
              </a:ext>
            </a:extLst>
          </p:cNvPr>
          <p:cNvPicPr>
            <a:picLocks noChangeAspect="1"/>
          </p:cNvPicPr>
          <p:nvPr/>
        </p:nvPicPr>
        <p:blipFill rotWithShape="1">
          <a:blip r:embed="rId3"/>
          <a:srcRect l="1566" r="2515"/>
          <a:stretch/>
        </p:blipFill>
        <p:spPr>
          <a:xfrm>
            <a:off x="5120640" y="1904281"/>
            <a:ext cx="6233160" cy="4272681"/>
          </a:xfrm>
          <a:prstGeom prst="rect">
            <a:avLst/>
          </a:prstGeom>
        </p:spPr>
      </p:pic>
      <p:sp>
        <p:nvSpPr>
          <p:cNvPr id="165" name="TextShape 1"/>
          <p:cNvSpPr txBox="1"/>
          <p:nvPr/>
        </p:nvSpPr>
        <p:spPr>
          <a:xfrm>
            <a:off x="838200" y="365125"/>
            <a:ext cx="10515600"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400" b="0" strike="noStrike" spc="-49" dirty="0">
                <a:uFill>
                  <a:solidFill>
                    <a:srgbClr val="FFFFFF"/>
                  </a:solidFill>
                </a:uFill>
                <a:latin typeface="+mj-lt"/>
                <a:ea typeface="+mj-ea"/>
                <a:cs typeface="+mj-cs"/>
              </a:rPr>
              <a:t>For leaders</a:t>
            </a:r>
            <a:endParaRPr lang="en-US" sz="4400" b="0" strike="noStrike" spc="-1" dirty="0">
              <a:uFill>
                <a:solidFill>
                  <a:srgbClr val="FFFFFF"/>
                </a:solidFill>
              </a:uFill>
              <a:latin typeface="+mj-lt"/>
              <a:ea typeface="+mj-ea"/>
              <a:cs typeface="+mj-cs"/>
            </a:endParaRPr>
          </a:p>
        </p:txBody>
      </p:sp>
      <p:sp>
        <p:nvSpPr>
          <p:cNvPr id="166" name="TextShape 2"/>
          <p:cNvSpPr txBox="1"/>
          <p:nvPr/>
        </p:nvSpPr>
        <p:spPr>
          <a:xfrm>
            <a:off x="838200" y="1825625"/>
            <a:ext cx="3797807" cy="4351338"/>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endParaRPr lang="en-US" sz="2000" b="0" strike="noStrike" spc="-1">
              <a:uFill>
                <a:solidFill>
                  <a:srgbClr val="FFFFFF"/>
                </a:solidFill>
              </a:uFill>
            </a:endParaRPr>
          </a:p>
          <a:p>
            <a:pPr marL="91440" indent="-228600">
              <a:lnSpc>
                <a:spcPct val="90000"/>
              </a:lnSpc>
              <a:spcAft>
                <a:spcPts val="600"/>
              </a:spcAft>
              <a:buClr>
                <a:srgbClr val="E48312"/>
              </a:buClr>
              <a:buFont typeface="Arial" panose="020B0604020202020204" pitchFamily="34" charset="0"/>
              <a:buChar char="•"/>
            </a:pPr>
            <a:r>
              <a:rPr lang="en-US" sz="2000" b="0" strike="noStrike" spc="-1">
                <a:uFill>
                  <a:solidFill>
                    <a:srgbClr val="FFFFFF"/>
                  </a:solidFill>
                </a:uFill>
              </a:rPr>
              <a:t>After you have gone through the main part of the course, there is the possibility to choose a section entitled “for leaders”. </a:t>
            </a:r>
          </a:p>
          <a:p>
            <a:pPr marL="91440" indent="-228600">
              <a:lnSpc>
                <a:spcPct val="90000"/>
              </a:lnSpc>
              <a:spcAft>
                <a:spcPts val="600"/>
              </a:spcAft>
              <a:buClr>
                <a:srgbClr val="E48312"/>
              </a:buClr>
              <a:buFont typeface="Arial" panose="020B0604020202020204" pitchFamily="34" charset="0"/>
              <a:buChar char="•"/>
            </a:pPr>
            <a:r>
              <a:rPr lang="en-US" sz="2000" b="0" strike="noStrike" spc="-1">
                <a:uFill>
                  <a:solidFill>
                    <a:srgbClr val="FFFFFF"/>
                  </a:solidFill>
                </a:uFill>
              </a:rPr>
              <a:t>This will give you a short overview of how you as a leader of a group, be it work or otherwise, can encourage and execute “Klarspråk”. </a:t>
            </a:r>
          </a:p>
          <a:p>
            <a:pPr indent="-228600">
              <a:lnSpc>
                <a:spcPct val="90000"/>
              </a:lnSpc>
              <a:spcAft>
                <a:spcPts val="600"/>
              </a:spcAft>
              <a:buFont typeface="Arial" panose="020B0604020202020204" pitchFamily="34" charset="0"/>
              <a:buChar char="•"/>
            </a:pPr>
            <a:endParaRPr lang="en-US" sz="2000" b="0" strike="noStrike" spc="-1">
              <a:uFill>
                <a:solidFill>
                  <a:srgbClr val="FFFFFF"/>
                </a:solidFill>
              </a:uFil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CustomShape 1"/>
          <p:cNvSpPr/>
          <p:nvPr/>
        </p:nvSpPr>
        <p:spPr>
          <a:xfrm>
            <a:off x="6749280" y="2046960"/>
            <a:ext cx="5059440" cy="3930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1800" b="0" u="sng" strike="noStrike" spc="-1">
                <a:solidFill>
                  <a:srgbClr val="000000"/>
                </a:solidFill>
                <a:uFill>
                  <a:solidFill>
                    <a:srgbClr val="FFFFFF"/>
                  </a:solidFill>
                </a:uFill>
                <a:latin typeface="Calibri"/>
              </a:rPr>
              <a:t>Why encourage it?</a:t>
            </a:r>
            <a:endParaRPr lang="de-DE" sz="1800" b="0" strike="noStrike" spc="-1">
              <a:solidFill>
                <a:srgbClr val="000000"/>
              </a:solidFill>
              <a:uFill>
                <a:solidFill>
                  <a:srgbClr val="FFFFFF"/>
                </a:solidFill>
              </a:uFill>
              <a:latin typeface="Arial"/>
            </a:endParaRPr>
          </a:p>
          <a:p>
            <a:pPr>
              <a:lnSpc>
                <a:spcPct val="100000"/>
              </a:lnSpc>
            </a:pPr>
            <a:r>
              <a:rPr lang="de-DE" sz="1800" b="0" strike="noStrike" spc="-1">
                <a:solidFill>
                  <a:srgbClr val="000000"/>
                </a:solidFill>
                <a:uFill>
                  <a:solidFill>
                    <a:srgbClr val="FFFFFF"/>
                  </a:solidFill>
                </a:uFill>
                <a:latin typeface="Calibri"/>
              </a:rPr>
              <a:t>It promotes…</a:t>
            </a:r>
            <a:endParaRPr lang="de-DE" sz="1800" b="0" strike="noStrike" spc="-1">
              <a:solidFill>
                <a:srgbClr val="000000"/>
              </a:solidFill>
              <a:uFill>
                <a:solidFill>
                  <a:srgbClr val="FFFFFF"/>
                </a:solidFill>
              </a:uFill>
              <a:latin typeface="Arial"/>
            </a:endParaRPr>
          </a:p>
          <a:p>
            <a:pPr>
              <a:lnSpc>
                <a:spcPct val="100000"/>
              </a:lnSpc>
            </a:pPr>
            <a:r>
              <a:rPr lang="de-DE" sz="1800" b="0" strike="noStrike" spc="-1">
                <a:solidFill>
                  <a:srgbClr val="000000"/>
                </a:solidFill>
                <a:uFill>
                  <a:solidFill>
                    <a:srgbClr val="FFFFFF"/>
                  </a:solidFill>
                </a:uFill>
                <a:latin typeface="Calibri"/>
              </a:rPr>
              <a:t>…quality</a:t>
            </a:r>
            <a:endParaRPr lang="de-DE" sz="1800" b="0" strike="noStrike" spc="-1">
              <a:solidFill>
                <a:srgbClr val="000000"/>
              </a:solidFill>
              <a:uFill>
                <a:solidFill>
                  <a:srgbClr val="FFFFFF"/>
                </a:solidFill>
              </a:uFill>
              <a:latin typeface="Arial"/>
            </a:endParaRPr>
          </a:p>
          <a:p>
            <a:pPr>
              <a:lnSpc>
                <a:spcPct val="100000"/>
              </a:lnSpc>
            </a:pPr>
            <a:r>
              <a:rPr lang="de-DE" sz="1800" b="0" strike="noStrike" spc="-1">
                <a:solidFill>
                  <a:srgbClr val="000000"/>
                </a:solidFill>
                <a:uFill>
                  <a:solidFill>
                    <a:srgbClr val="FFFFFF"/>
                  </a:solidFill>
                </a:uFill>
                <a:latin typeface="Calibri"/>
              </a:rPr>
              <a:t>…trust</a:t>
            </a:r>
            <a:endParaRPr lang="de-DE" sz="1800" b="0" strike="noStrike" spc="-1">
              <a:solidFill>
                <a:srgbClr val="000000"/>
              </a:solidFill>
              <a:uFill>
                <a:solidFill>
                  <a:srgbClr val="FFFFFF"/>
                </a:solidFill>
              </a:uFill>
              <a:latin typeface="Arial"/>
            </a:endParaRPr>
          </a:p>
          <a:p>
            <a:pPr>
              <a:lnSpc>
                <a:spcPct val="100000"/>
              </a:lnSpc>
            </a:pPr>
            <a:r>
              <a:rPr lang="de-DE" sz="1800" b="0" strike="noStrike" spc="-1">
                <a:solidFill>
                  <a:srgbClr val="000000"/>
                </a:solidFill>
                <a:uFill>
                  <a:solidFill>
                    <a:srgbClr val="FFFFFF"/>
                  </a:solidFill>
                </a:uFill>
                <a:latin typeface="Calibri"/>
              </a:rPr>
              <a:t>…tool to achieve better results</a:t>
            </a:r>
            <a:endParaRPr lang="de-DE" sz="1800" b="0" strike="noStrike" spc="-1">
              <a:solidFill>
                <a:srgbClr val="000000"/>
              </a:solidFill>
              <a:uFill>
                <a:solidFill>
                  <a:srgbClr val="FFFFFF"/>
                </a:solidFill>
              </a:uFill>
              <a:latin typeface="Arial"/>
            </a:endParaRPr>
          </a:p>
          <a:p>
            <a:pPr>
              <a:lnSpc>
                <a:spcPct val="100000"/>
              </a:lnSpc>
            </a:pPr>
            <a:endParaRPr lang="de-DE" sz="1800" b="0" strike="noStrike" spc="-1">
              <a:solidFill>
                <a:srgbClr val="000000"/>
              </a:solidFill>
              <a:uFill>
                <a:solidFill>
                  <a:srgbClr val="FFFFFF"/>
                </a:solidFill>
              </a:uFill>
              <a:latin typeface="Arial"/>
            </a:endParaRPr>
          </a:p>
          <a:p>
            <a:pPr>
              <a:lnSpc>
                <a:spcPct val="100000"/>
              </a:lnSpc>
            </a:pPr>
            <a:endParaRPr lang="de-DE" sz="1800" b="0" strike="noStrike" spc="-1">
              <a:solidFill>
                <a:srgbClr val="000000"/>
              </a:solidFill>
              <a:uFill>
                <a:solidFill>
                  <a:srgbClr val="FFFFFF"/>
                </a:solidFill>
              </a:uFill>
              <a:latin typeface="Arial"/>
            </a:endParaRPr>
          </a:p>
          <a:p>
            <a:pPr>
              <a:lnSpc>
                <a:spcPct val="100000"/>
              </a:lnSpc>
            </a:pPr>
            <a:endParaRPr lang="de-DE" sz="1800" b="0" strike="noStrike" spc="-1">
              <a:solidFill>
                <a:srgbClr val="000000"/>
              </a:solidFill>
              <a:uFill>
                <a:solidFill>
                  <a:srgbClr val="FFFFFF"/>
                </a:solidFill>
              </a:uFill>
              <a:latin typeface="Arial"/>
            </a:endParaRPr>
          </a:p>
          <a:p>
            <a:pPr>
              <a:lnSpc>
                <a:spcPct val="100000"/>
              </a:lnSpc>
            </a:pPr>
            <a:endParaRPr lang="de-DE" sz="1800" b="0" strike="noStrike" spc="-1">
              <a:solidFill>
                <a:srgbClr val="000000"/>
              </a:solidFill>
              <a:uFill>
                <a:solidFill>
                  <a:srgbClr val="FFFFFF"/>
                </a:solidFill>
              </a:uFill>
              <a:latin typeface="Arial"/>
            </a:endParaRPr>
          </a:p>
          <a:p>
            <a:pPr>
              <a:lnSpc>
                <a:spcPct val="100000"/>
              </a:lnSpc>
            </a:pPr>
            <a:endParaRPr lang="de-DE" sz="1800" b="0" strike="noStrike" spc="-1">
              <a:solidFill>
                <a:srgbClr val="000000"/>
              </a:solidFill>
              <a:uFill>
                <a:solidFill>
                  <a:srgbClr val="FFFFFF"/>
                </a:solidFill>
              </a:uFill>
              <a:latin typeface="Arial"/>
            </a:endParaRPr>
          </a:p>
          <a:p>
            <a:pPr>
              <a:lnSpc>
                <a:spcPct val="100000"/>
              </a:lnSpc>
            </a:pPr>
            <a:r>
              <a:rPr lang="de-DE" sz="1800" b="0" strike="noStrike" spc="-1">
                <a:solidFill>
                  <a:srgbClr val="000000"/>
                </a:solidFill>
                <a:uFill>
                  <a:solidFill>
                    <a:srgbClr val="FFFFFF"/>
                  </a:solidFill>
                </a:uFill>
                <a:latin typeface="Calibri"/>
              </a:rPr>
              <a:t>The work with “Klarspråk” is a work of change and progress. It serves to improve routines and connections in the long run. </a:t>
            </a:r>
            <a:endParaRPr lang="de-DE" sz="1800" b="0" strike="noStrike" spc="-1">
              <a:solidFill>
                <a:srgbClr val="000000"/>
              </a:solidFill>
              <a:uFill>
                <a:solidFill>
                  <a:srgbClr val="FFFFFF"/>
                </a:solidFill>
              </a:uFill>
              <a:latin typeface="Arial"/>
            </a:endParaRPr>
          </a:p>
          <a:p>
            <a:pPr>
              <a:lnSpc>
                <a:spcPct val="100000"/>
              </a:lnSpc>
            </a:pPr>
            <a:endParaRPr lang="de-DE" sz="1800" b="0" strike="noStrike" spc="-1">
              <a:solidFill>
                <a:srgbClr val="000000"/>
              </a:solidFill>
              <a:uFill>
                <a:solidFill>
                  <a:srgbClr val="FFFFFF"/>
                </a:solidFill>
              </a:uFill>
              <a:latin typeface="Arial"/>
            </a:endParaRPr>
          </a:p>
        </p:txBody>
      </p:sp>
      <p:sp>
        <p:nvSpPr>
          <p:cNvPr id="169" name="CustomShape 2"/>
          <p:cNvSpPr/>
          <p:nvPr/>
        </p:nvSpPr>
        <p:spPr>
          <a:xfrm>
            <a:off x="1097280" y="2046960"/>
            <a:ext cx="5059440" cy="3930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1800" b="0" u="sng" strike="noStrike" spc="-1">
                <a:solidFill>
                  <a:srgbClr val="000000"/>
                </a:solidFill>
                <a:uFill>
                  <a:solidFill>
                    <a:srgbClr val="FFFFFF"/>
                  </a:solidFill>
                </a:uFill>
                <a:latin typeface="Calibri"/>
              </a:rPr>
              <a:t>How to work with it?</a:t>
            </a:r>
            <a:endParaRPr lang="de-DE" sz="1800" b="0" strike="noStrike" spc="-1">
              <a:solidFill>
                <a:srgbClr val="000000"/>
              </a:solidFill>
              <a:uFill>
                <a:solidFill>
                  <a:srgbClr val="FFFFFF"/>
                </a:solidFill>
              </a:uFill>
              <a:latin typeface="Arial"/>
            </a:endParaRPr>
          </a:p>
          <a:p>
            <a:pPr>
              <a:lnSpc>
                <a:spcPct val="100000"/>
              </a:lnSpc>
            </a:pPr>
            <a:r>
              <a:rPr lang="de-DE" sz="1800" b="0" strike="noStrike" spc="-1">
                <a:solidFill>
                  <a:srgbClr val="000000"/>
                </a:solidFill>
                <a:uFill>
                  <a:solidFill>
                    <a:srgbClr val="FFFFFF"/>
                  </a:solidFill>
                </a:uFill>
                <a:latin typeface="Calibri"/>
              </a:rPr>
              <a:t>A few questions to ask about the current situation:</a:t>
            </a:r>
            <a:endParaRPr lang="de-DE" sz="1800" b="0" strike="noStrike" spc="-1">
              <a:solidFill>
                <a:srgbClr val="000000"/>
              </a:solidFill>
              <a:uFill>
                <a:solidFill>
                  <a:srgbClr val="FFFFFF"/>
                </a:solidFill>
              </a:uFill>
              <a:latin typeface="Arial"/>
            </a:endParaRPr>
          </a:p>
          <a:p>
            <a:pPr>
              <a:lnSpc>
                <a:spcPct val="100000"/>
              </a:lnSpc>
            </a:pPr>
            <a:endParaRPr lang="de-DE" sz="1800" b="0" strike="noStrike" spc="-1">
              <a:solidFill>
                <a:srgbClr val="000000"/>
              </a:solidFill>
              <a:uFill>
                <a:solidFill>
                  <a:srgbClr val="FFFFFF"/>
                </a:solidFill>
              </a:uFill>
              <a:latin typeface="Arial"/>
            </a:endParaRPr>
          </a:p>
          <a:p>
            <a:pPr>
              <a:lnSpc>
                <a:spcPct val="100000"/>
              </a:lnSpc>
            </a:pPr>
            <a:r>
              <a:rPr lang="de-DE" sz="1800" b="0" strike="noStrike" spc="-1">
                <a:solidFill>
                  <a:srgbClr val="000000"/>
                </a:solidFill>
                <a:uFill>
                  <a:solidFill>
                    <a:srgbClr val="FFFFFF"/>
                  </a:solidFill>
                </a:uFill>
                <a:latin typeface="Calibri"/>
              </a:rPr>
              <a:t>Is there a fellow understanding at the workplace for why this should be executed?</a:t>
            </a:r>
            <a:endParaRPr lang="de-DE" sz="1800" b="0" strike="noStrike" spc="-1">
              <a:solidFill>
                <a:srgbClr val="000000"/>
              </a:solidFill>
              <a:uFill>
                <a:solidFill>
                  <a:srgbClr val="FFFFFF"/>
                </a:solidFill>
              </a:uFill>
              <a:latin typeface="Arial"/>
            </a:endParaRPr>
          </a:p>
          <a:p>
            <a:pPr>
              <a:lnSpc>
                <a:spcPct val="100000"/>
              </a:lnSpc>
            </a:pPr>
            <a:r>
              <a:rPr lang="de-DE" sz="1800" b="0" strike="noStrike" spc="-1">
                <a:solidFill>
                  <a:srgbClr val="000000"/>
                </a:solidFill>
                <a:uFill>
                  <a:solidFill>
                    <a:srgbClr val="FFFFFF"/>
                  </a:solidFill>
                </a:uFill>
                <a:latin typeface="Calibri"/>
              </a:rPr>
              <a:t>Is there a fellow understanding of the terminology used?</a:t>
            </a:r>
            <a:endParaRPr lang="de-DE" sz="1800" b="0" strike="noStrike" spc="-1">
              <a:solidFill>
                <a:srgbClr val="000000"/>
              </a:solidFill>
              <a:uFill>
                <a:solidFill>
                  <a:srgbClr val="FFFFFF"/>
                </a:solidFill>
              </a:uFill>
              <a:latin typeface="Arial"/>
            </a:endParaRPr>
          </a:p>
          <a:p>
            <a:pPr>
              <a:lnSpc>
                <a:spcPct val="100000"/>
              </a:lnSpc>
            </a:pPr>
            <a:r>
              <a:rPr lang="de-DE" sz="1800" b="0" strike="noStrike" spc="-1">
                <a:solidFill>
                  <a:srgbClr val="000000"/>
                </a:solidFill>
                <a:uFill>
                  <a:solidFill>
                    <a:srgbClr val="FFFFFF"/>
                  </a:solidFill>
                </a:uFill>
                <a:latin typeface="Calibri"/>
              </a:rPr>
              <a:t>What is the background of the workers and how is the feedback?</a:t>
            </a:r>
            <a:endParaRPr lang="de-DE" sz="1800" b="0" strike="noStrike" spc="-1">
              <a:solidFill>
                <a:srgbClr val="000000"/>
              </a:solidFill>
              <a:uFill>
                <a:solidFill>
                  <a:srgbClr val="FFFFFF"/>
                </a:solidFill>
              </a:uFill>
              <a:latin typeface="Arial"/>
            </a:endParaRPr>
          </a:p>
          <a:p>
            <a:pPr>
              <a:lnSpc>
                <a:spcPct val="100000"/>
              </a:lnSpc>
            </a:pPr>
            <a:r>
              <a:rPr lang="de-DE" sz="1800" b="0" strike="noStrike" spc="-1">
                <a:solidFill>
                  <a:srgbClr val="000000"/>
                </a:solidFill>
                <a:uFill>
                  <a:solidFill>
                    <a:srgbClr val="FFFFFF"/>
                  </a:solidFill>
                </a:uFill>
                <a:latin typeface="Calibri"/>
              </a:rPr>
              <a:t>Are the texts the responsibility of a single person or a group?</a:t>
            </a:r>
            <a:endParaRPr lang="de-DE" sz="1800" b="0" strike="noStrike" spc="-1">
              <a:solidFill>
                <a:srgbClr val="000000"/>
              </a:solidFill>
              <a:uFill>
                <a:solidFill>
                  <a:srgbClr val="FFFFFF"/>
                </a:solidFill>
              </a:uFill>
              <a:latin typeface="Arial"/>
            </a:endParaRPr>
          </a:p>
          <a:p>
            <a:pPr>
              <a:lnSpc>
                <a:spcPct val="100000"/>
              </a:lnSpc>
            </a:pPr>
            <a:r>
              <a:rPr lang="de-DE" sz="1800" b="0" strike="noStrike" spc="-1">
                <a:solidFill>
                  <a:srgbClr val="000000"/>
                </a:solidFill>
                <a:uFill>
                  <a:solidFill>
                    <a:srgbClr val="FFFFFF"/>
                  </a:solidFill>
                </a:uFill>
                <a:latin typeface="Calibri"/>
              </a:rPr>
              <a:t>Is there a collaboration creating these texts and how is the communication between these parts?</a:t>
            </a:r>
            <a:endParaRPr lang="de-DE" sz="1800" b="0" strike="noStrike" spc="-1">
              <a:solidFill>
                <a:srgbClr val="000000"/>
              </a:solidFill>
              <a:uFill>
                <a:solidFill>
                  <a:srgbClr val="FFFFFF"/>
                </a:solidFill>
              </a:uFill>
              <a:latin typeface="Arial"/>
            </a:endParaRPr>
          </a:p>
          <a:p>
            <a:pPr>
              <a:lnSpc>
                <a:spcPct val="100000"/>
              </a:lnSpc>
            </a:pPr>
            <a:endParaRPr lang="de-DE" sz="1800" b="0" strike="noStrike" spc="-1">
              <a:solidFill>
                <a:srgbClr val="000000"/>
              </a:solidFill>
              <a:uFill>
                <a:solidFill>
                  <a:srgbClr val="FFFFFF"/>
                </a:solidFill>
              </a:uFill>
              <a:latin typeface="Arial"/>
            </a:endParaRPr>
          </a:p>
        </p:txBody>
      </p:sp>
      <p:sp>
        <p:nvSpPr>
          <p:cNvPr id="170" name="TextShape 3"/>
          <p:cNvSpPr txBox="1"/>
          <p:nvPr/>
        </p:nvSpPr>
        <p:spPr>
          <a:xfrm>
            <a:off x="1097280" y="1845720"/>
            <a:ext cx="10058040" cy="4023000"/>
          </a:xfrm>
          <a:prstGeom prst="rect">
            <a:avLst/>
          </a:prstGeom>
          <a:noFill/>
          <a:ln>
            <a:noFill/>
          </a:ln>
        </p:spPr>
        <p:txBody>
          <a:bodyPr lIns="0" rIns="0"/>
          <a:lstStyle/>
          <a:p>
            <a:endParaRPr lang="en-US" sz="2000" b="0" strike="noStrike" spc="-1" dirty="0">
              <a:solidFill>
                <a:srgbClr val="40404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TextShape 1"/>
          <p:cNvSpPr txBox="1"/>
          <p:nvPr/>
        </p:nvSpPr>
        <p:spPr>
          <a:xfrm>
            <a:off x="1097280" y="286560"/>
            <a:ext cx="10058040" cy="1450440"/>
          </a:xfrm>
          <a:prstGeom prst="rect">
            <a:avLst/>
          </a:prstGeom>
          <a:noFill/>
          <a:ln>
            <a:noFill/>
          </a:ln>
        </p:spPr>
        <p:txBody>
          <a:bodyPr anchor="b"/>
          <a:lstStyle/>
          <a:p>
            <a:endParaRPr lang="en-US" sz="1800" b="0" strike="noStrike" spc="-1">
              <a:solidFill>
                <a:srgbClr val="000000"/>
              </a:solidFill>
              <a:uFill>
                <a:solidFill>
                  <a:srgbClr val="FFFFFF"/>
                </a:solidFill>
              </a:uFill>
              <a:latin typeface="Calibri"/>
            </a:endParaRPr>
          </a:p>
        </p:txBody>
      </p:sp>
      <p:pic>
        <p:nvPicPr>
          <p:cNvPr id="164" name="Plassholder for innhold 4"/>
          <p:cNvPicPr/>
          <p:nvPr/>
        </p:nvPicPr>
        <p:blipFill>
          <a:blip r:embed="rId3"/>
          <a:stretch/>
        </p:blipFill>
        <p:spPr>
          <a:xfrm>
            <a:off x="0" y="-89640"/>
            <a:ext cx="12191760" cy="703728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1" name="CustomShape 1"/>
          <p:cNvSpPr/>
          <p:nvPr/>
        </p:nvSpPr>
        <p:spPr>
          <a:xfrm>
            <a:off x="0" y="0"/>
            <a:ext cx="12186000" cy="6857640"/>
          </a:xfrm>
          <a:prstGeom prst="rect">
            <a:avLst/>
          </a:prstGeom>
          <a:ln>
            <a:noFill/>
          </a:ln>
        </p:spPr>
        <p:style>
          <a:lnRef idx="2">
            <a:schemeClr val="accent6">
              <a:shade val="50000"/>
            </a:schemeClr>
          </a:lnRef>
          <a:fillRef idx="1001">
            <a:schemeClr val="lt1"/>
          </a:fillRef>
          <a:effectRef idx="0">
            <a:schemeClr val="accent6"/>
          </a:effectRef>
          <a:fontRef idx="minor"/>
        </p:style>
      </p:sp>
      <p:sp>
        <p:nvSpPr>
          <p:cNvPr id="172" name="CustomShape 2"/>
          <p:cNvSpPr/>
          <p:nvPr/>
        </p:nvSpPr>
        <p:spPr>
          <a:xfrm>
            <a:off x="0" y="0"/>
            <a:ext cx="4050360" cy="6857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173" name="CustomShape 3"/>
          <p:cNvSpPr/>
          <p:nvPr/>
        </p:nvSpPr>
        <p:spPr>
          <a:xfrm>
            <a:off x="4039920" y="0"/>
            <a:ext cx="63720" cy="6857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174" name="TextShape 4"/>
          <p:cNvSpPr txBox="1"/>
          <p:nvPr/>
        </p:nvSpPr>
        <p:spPr>
          <a:xfrm>
            <a:off x="492480" y="605880"/>
            <a:ext cx="3084480" cy="5645880"/>
          </a:xfrm>
          <a:prstGeom prst="rect">
            <a:avLst/>
          </a:prstGeom>
          <a:noFill/>
          <a:ln>
            <a:noFill/>
          </a:ln>
        </p:spPr>
        <p:txBody>
          <a:bodyPr anchor="ctr"/>
          <a:lstStyle/>
          <a:p>
            <a:pPr>
              <a:lnSpc>
                <a:spcPct val="100000"/>
              </a:lnSpc>
            </a:pPr>
            <a:r>
              <a:rPr lang="en-US" sz="3600" b="0" strike="noStrike" spc="-49">
                <a:solidFill>
                  <a:srgbClr val="FFFFFF"/>
                </a:solidFill>
                <a:uFill>
                  <a:solidFill>
                    <a:srgbClr val="FFFFFF"/>
                  </a:solidFill>
                </a:uFill>
                <a:latin typeface="Calibri Light"/>
              </a:rPr>
              <a:t>The linguistic aspect</a:t>
            </a:r>
            <a:endParaRPr lang="en-US" sz="1800" b="0" strike="noStrike" spc="-1">
              <a:solidFill>
                <a:srgbClr val="000000"/>
              </a:solidFill>
              <a:uFill>
                <a:solidFill>
                  <a:srgbClr val="FFFFFF"/>
                </a:solidFill>
              </a:uFill>
              <a:latin typeface="Calibri"/>
            </a:endParaRPr>
          </a:p>
        </p:txBody>
      </p:sp>
      <p:sp>
        <p:nvSpPr>
          <p:cNvPr id="175" name="TextShape 5"/>
          <p:cNvSpPr txBox="1"/>
          <p:nvPr/>
        </p:nvSpPr>
        <p:spPr>
          <a:xfrm>
            <a:off x="4647960" y="605880"/>
            <a:ext cx="6887880" cy="5645880"/>
          </a:xfrm>
          <a:prstGeom prst="rect">
            <a:avLst/>
          </a:prstGeom>
          <a:noFill/>
          <a:ln>
            <a:noFill/>
          </a:ln>
        </p:spPr>
        <p:txBody>
          <a:bodyPr lIns="0" rIns="0" anchor="ctr"/>
          <a:lstStyle/>
          <a:p>
            <a:pPr marL="91440" indent="-91080">
              <a:lnSpc>
                <a:spcPct val="90000"/>
              </a:lnSpc>
              <a:buClr>
                <a:srgbClr val="E48312"/>
              </a:buClr>
              <a:buFont typeface="Calibri"/>
              <a:buChar char=" "/>
            </a:pPr>
            <a:r>
              <a:rPr lang="en-US" sz="2000" b="0" strike="noStrike" spc="-1">
                <a:solidFill>
                  <a:srgbClr val="404040"/>
                </a:solidFill>
                <a:uFill>
                  <a:solidFill>
                    <a:srgbClr val="FFFFFF"/>
                  </a:solidFill>
                </a:uFill>
                <a:latin typeface="Calibri"/>
              </a:rPr>
              <a:t>The material shown so far gives a better overall understanding of the concept of «Klarspråk» - however, we are not trying to learn how to write proper Norwegian, but we are interested in the linguistic aspect of it. So setting aside the parts dealing with basic grammar rules this concerns things like:</a:t>
            </a:r>
          </a:p>
          <a:p>
            <a:pPr>
              <a:lnSpc>
                <a:spcPct val="100000"/>
              </a:lnSpc>
            </a:pPr>
            <a:endParaRPr lang="en-US" sz="2000" b="0" strike="noStrike" spc="-1">
              <a:solidFill>
                <a:srgbClr val="404040"/>
              </a:solidFill>
              <a:uFill>
                <a:solidFill>
                  <a:srgbClr val="FFFFFF"/>
                </a:solidFill>
              </a:uFill>
              <a:latin typeface="Calibri"/>
            </a:endParaRPr>
          </a:p>
          <a:p>
            <a:pPr marL="91440" indent="-91080">
              <a:lnSpc>
                <a:spcPct val="100000"/>
              </a:lnSpc>
              <a:buClr>
                <a:srgbClr val="E48312"/>
              </a:buClr>
              <a:buFont typeface="Arial"/>
              <a:buChar char="•"/>
            </a:pPr>
            <a:r>
              <a:rPr lang="en-US" sz="2000" b="0" strike="noStrike" spc="-1">
                <a:solidFill>
                  <a:srgbClr val="404040"/>
                </a:solidFill>
                <a:uFill>
                  <a:solidFill>
                    <a:srgbClr val="FFFFFF"/>
                  </a:solidFill>
                </a:uFill>
                <a:latin typeface="Calibri"/>
              </a:rPr>
              <a:t> Compound words </a:t>
            </a:r>
          </a:p>
          <a:p>
            <a:pPr marL="91440" indent="-91080">
              <a:lnSpc>
                <a:spcPct val="100000"/>
              </a:lnSpc>
              <a:buClr>
                <a:srgbClr val="E48312"/>
              </a:buClr>
              <a:buFont typeface="Arial"/>
              <a:buChar char="•"/>
            </a:pPr>
            <a:r>
              <a:rPr lang="en-US" sz="2000" b="0" strike="noStrike" spc="-1">
                <a:solidFill>
                  <a:srgbClr val="404040"/>
                </a:solidFill>
                <a:uFill>
                  <a:solidFill>
                    <a:srgbClr val="FFFFFF"/>
                  </a:solidFill>
                </a:uFill>
                <a:latin typeface="Calibri"/>
              </a:rPr>
              <a:t> Passive constructions </a:t>
            </a:r>
          </a:p>
          <a:p>
            <a:pPr marL="91440" indent="-91080">
              <a:lnSpc>
                <a:spcPct val="100000"/>
              </a:lnSpc>
              <a:buClr>
                <a:srgbClr val="E48312"/>
              </a:buClr>
              <a:buFont typeface="Arial"/>
              <a:buChar char="•"/>
            </a:pPr>
            <a:r>
              <a:rPr lang="en-US" sz="2000" b="0" strike="noStrike" spc="-1">
                <a:solidFill>
                  <a:srgbClr val="404040"/>
                </a:solidFill>
                <a:uFill>
                  <a:solidFill>
                    <a:srgbClr val="FFFFFF"/>
                  </a:solidFill>
                </a:uFill>
                <a:latin typeface="Calibri"/>
              </a:rPr>
              <a:t> Nominalizations</a:t>
            </a:r>
          </a:p>
          <a:p>
            <a:pPr marL="91440" indent="-91080">
              <a:lnSpc>
                <a:spcPct val="100000"/>
              </a:lnSpc>
              <a:buClr>
                <a:srgbClr val="E48312"/>
              </a:buClr>
              <a:buFont typeface="Arial"/>
              <a:buChar char="•"/>
            </a:pPr>
            <a:r>
              <a:rPr lang="en-US" sz="2000" b="0" strike="noStrike" spc="-1">
                <a:solidFill>
                  <a:srgbClr val="404040"/>
                </a:solidFill>
                <a:uFill>
                  <a:solidFill>
                    <a:srgbClr val="FFFFFF"/>
                  </a:solidFill>
                </a:uFill>
                <a:latin typeface="Calibri"/>
              </a:rPr>
              <a:t> Outdated verbs and nouns</a:t>
            </a:r>
          </a:p>
          <a:p>
            <a:pPr marL="91440" indent="-91080">
              <a:lnSpc>
                <a:spcPct val="100000"/>
              </a:lnSpc>
              <a:buClr>
                <a:srgbClr val="E48312"/>
              </a:buClr>
              <a:buFont typeface="Arial"/>
              <a:buChar char="•"/>
            </a:pPr>
            <a:r>
              <a:rPr lang="en-US" sz="2000" b="0" strike="noStrike" spc="-1">
                <a:solidFill>
                  <a:srgbClr val="404040"/>
                </a:solidFill>
                <a:uFill>
                  <a:solidFill>
                    <a:srgbClr val="FFFFFF"/>
                  </a:solidFill>
                </a:uFill>
                <a:latin typeface="Calibri"/>
              </a:rPr>
              <a:t> Invented names</a:t>
            </a:r>
          </a:p>
          <a:p>
            <a:pPr marL="91440" indent="-91080">
              <a:lnSpc>
                <a:spcPct val="100000"/>
              </a:lnSpc>
              <a:buClr>
                <a:srgbClr val="E48312"/>
              </a:buClr>
              <a:buFont typeface="Arial"/>
              <a:buChar char="•"/>
            </a:pPr>
            <a:r>
              <a:rPr lang="en-US" sz="2000" b="0" strike="noStrike" spc="-1">
                <a:solidFill>
                  <a:srgbClr val="404040"/>
                </a:solidFill>
                <a:uFill>
                  <a:solidFill>
                    <a:srgbClr val="FFFFFF"/>
                  </a:solidFill>
                </a:uFill>
                <a:latin typeface="Calibri"/>
              </a:rPr>
              <a:t> Constituents used like fillers</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TextShape 1"/>
          <p:cNvSpPr txBox="1"/>
          <p:nvPr/>
        </p:nvSpPr>
        <p:spPr>
          <a:xfrm>
            <a:off x="1097280" y="1845720"/>
            <a:ext cx="10058040" cy="4023000"/>
          </a:xfrm>
          <a:prstGeom prst="rect">
            <a:avLst/>
          </a:prstGeom>
          <a:noFill/>
          <a:ln>
            <a:noFill/>
          </a:ln>
        </p:spPr>
        <p:txBody>
          <a:bodyPr lIns="0" rIns="0"/>
          <a:lstStyle/>
          <a:p>
            <a:pPr>
              <a:lnSpc>
                <a:spcPct val="90000"/>
              </a:lnSpc>
            </a:pPr>
            <a:endParaRPr lang="en-US" sz="2000" b="0" strike="noStrike" spc="-1">
              <a:solidFill>
                <a:srgbClr val="404040"/>
              </a:solidFill>
              <a:uFill>
                <a:solidFill>
                  <a:srgbClr val="FFFFFF"/>
                </a:solidFill>
              </a:uFill>
              <a:latin typeface="Calibri"/>
            </a:endParaRPr>
          </a:p>
          <a:p>
            <a:pPr marL="91440" indent="-91080">
              <a:lnSpc>
                <a:spcPct val="90000"/>
              </a:lnSpc>
              <a:buClr>
                <a:srgbClr val="E48312"/>
              </a:buClr>
              <a:buFont typeface="Calibri"/>
              <a:buChar char=" "/>
            </a:pPr>
            <a:r>
              <a:rPr lang="en-US" sz="2000" b="0" strike="noStrike" spc="-1">
                <a:solidFill>
                  <a:srgbClr val="404040"/>
                </a:solidFill>
                <a:uFill>
                  <a:solidFill>
                    <a:srgbClr val="FFFFFF"/>
                  </a:solidFill>
                </a:uFill>
                <a:latin typeface="Calibri"/>
              </a:rPr>
              <a:t>“Bezirksschornsteinfegermeister” - Districtchimneysweepmaster</a:t>
            </a:r>
          </a:p>
          <a:p>
            <a:pPr marL="91440" indent="-91080">
              <a:lnSpc>
                <a:spcPct val="90000"/>
              </a:lnSpc>
              <a:buClr>
                <a:srgbClr val="E48312"/>
              </a:buClr>
              <a:buFont typeface="Calibri"/>
              <a:buChar char=" "/>
            </a:pPr>
            <a:r>
              <a:rPr lang="en-US" sz="2000" b="0" strike="noStrike" spc="-1">
                <a:solidFill>
                  <a:srgbClr val="404040"/>
                </a:solidFill>
                <a:uFill>
                  <a:solidFill>
                    <a:srgbClr val="FFFFFF"/>
                  </a:solidFill>
                </a:uFill>
                <a:latin typeface="Calibri"/>
              </a:rPr>
              <a:t>			        	</a:t>
            </a:r>
          </a:p>
          <a:p>
            <a:pPr marL="91440" indent="-91080">
              <a:lnSpc>
                <a:spcPct val="90000"/>
              </a:lnSpc>
              <a:buClr>
                <a:srgbClr val="E48312"/>
              </a:buClr>
              <a:buFont typeface="Calibri"/>
              <a:buChar char=" "/>
            </a:pPr>
            <a:r>
              <a:rPr lang="en-US" sz="2000" b="0" strike="noStrike" spc="-1">
                <a:solidFill>
                  <a:srgbClr val="404040"/>
                </a:solidFill>
                <a:uFill>
                  <a:solidFill>
                    <a:srgbClr val="FFFFFF"/>
                  </a:solidFill>
                </a:uFill>
                <a:latin typeface="Calibri"/>
              </a:rPr>
              <a:t>“Ved avbruddets opphør…”/ “”Mit der Vollendung des…”</a:t>
            </a:r>
          </a:p>
          <a:p>
            <a:pPr>
              <a:lnSpc>
                <a:spcPct val="90000"/>
              </a:lnSpc>
            </a:pPr>
            <a:endParaRPr lang="en-US" sz="2000" b="0" strike="noStrike" spc="-1">
              <a:solidFill>
                <a:srgbClr val="404040"/>
              </a:solidFill>
              <a:uFill>
                <a:solidFill>
                  <a:srgbClr val="FFFFFF"/>
                </a:solidFill>
              </a:uFill>
              <a:latin typeface="Calibri"/>
            </a:endParaRPr>
          </a:p>
          <a:p>
            <a:pPr marL="91440" indent="-91080">
              <a:lnSpc>
                <a:spcPct val="90000"/>
              </a:lnSpc>
              <a:buClr>
                <a:srgbClr val="E48312"/>
              </a:buClr>
              <a:buFont typeface="Calibri"/>
              <a:buChar char=" "/>
            </a:pPr>
            <a:r>
              <a:rPr lang="en-US" sz="2000" b="0" strike="noStrike" spc="-1">
                <a:solidFill>
                  <a:srgbClr val="404040"/>
                </a:solidFill>
                <a:uFill>
                  <a:solidFill>
                    <a:srgbClr val="FFFFFF"/>
                  </a:solidFill>
                </a:uFill>
                <a:latin typeface="Calibri"/>
              </a:rPr>
              <a:t>“Compliance” – “comply”</a:t>
            </a:r>
          </a:p>
          <a:p>
            <a:pPr>
              <a:lnSpc>
                <a:spcPct val="90000"/>
              </a:lnSpc>
            </a:pPr>
            <a:endParaRPr lang="en-US" sz="2000" b="0" strike="noStrike" spc="-1">
              <a:solidFill>
                <a:srgbClr val="404040"/>
              </a:solidFill>
              <a:uFill>
                <a:solidFill>
                  <a:srgbClr val="FFFFFF"/>
                </a:solidFill>
              </a:uFill>
              <a:latin typeface="Calibri"/>
            </a:endParaRPr>
          </a:p>
        </p:txBody>
      </p:sp>
      <p:sp>
        <p:nvSpPr>
          <p:cNvPr id="177" name="CustomShape 2"/>
          <p:cNvSpPr/>
          <p:nvPr/>
        </p:nvSpPr>
        <p:spPr>
          <a:xfrm>
            <a:off x="1097280" y="878400"/>
            <a:ext cx="9048240" cy="852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de-DE" sz="1800" b="0" strike="noStrike" spc="-1">
              <a:solidFill>
                <a:srgbClr val="000000"/>
              </a:solidFill>
              <a:uFill>
                <a:solidFill>
                  <a:srgbClr val="FFFFFF"/>
                </a:solidFill>
              </a:uFill>
              <a:latin typeface="Arial"/>
            </a:endParaRPr>
          </a:p>
          <a:p>
            <a:pPr>
              <a:lnSpc>
                <a:spcPct val="100000"/>
              </a:lnSpc>
            </a:pPr>
            <a:r>
              <a:rPr lang="de-DE" sz="3200" b="0" strike="noStrike" spc="-1">
                <a:solidFill>
                  <a:srgbClr val="000000"/>
                </a:solidFill>
                <a:uFill>
                  <a:solidFill>
                    <a:srgbClr val="FFFFFF"/>
                  </a:solidFill>
                </a:uFill>
                <a:latin typeface="Arial"/>
              </a:rPr>
              <a:t>Examples</a:t>
            </a:r>
            <a:endParaRPr lang="de-DE"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TextShape 1"/>
          <p:cNvSpPr txBox="1"/>
          <p:nvPr/>
        </p:nvSpPr>
        <p:spPr>
          <a:xfrm>
            <a:off x="1097280" y="286560"/>
            <a:ext cx="10058040" cy="1450440"/>
          </a:xfrm>
          <a:prstGeom prst="rect">
            <a:avLst/>
          </a:prstGeom>
          <a:noFill/>
          <a:ln>
            <a:noFill/>
          </a:ln>
        </p:spPr>
        <p:txBody>
          <a:bodyPr anchor="b"/>
          <a:lstStyle/>
          <a:p>
            <a:pPr>
              <a:lnSpc>
                <a:spcPct val="100000"/>
              </a:lnSpc>
            </a:pPr>
            <a:r>
              <a:rPr lang="en-US" sz="3200" b="0" strike="noStrike" spc="-49">
                <a:solidFill>
                  <a:srgbClr val="404040"/>
                </a:solidFill>
                <a:uFill>
                  <a:solidFill>
                    <a:srgbClr val="FFFFFF"/>
                  </a:solidFill>
                </a:uFill>
                <a:latin typeface="Arial"/>
              </a:rPr>
              <a:t>More examples</a:t>
            </a:r>
            <a:endParaRPr lang="en-US" sz="1800" b="0" strike="noStrike" spc="-1">
              <a:solidFill>
                <a:srgbClr val="000000"/>
              </a:solidFill>
              <a:uFill>
                <a:solidFill>
                  <a:srgbClr val="FFFFFF"/>
                </a:solidFill>
              </a:uFill>
              <a:latin typeface="Calibri"/>
            </a:endParaRPr>
          </a:p>
        </p:txBody>
      </p:sp>
      <p:sp>
        <p:nvSpPr>
          <p:cNvPr id="179" name="TextShape 2"/>
          <p:cNvSpPr txBox="1"/>
          <p:nvPr/>
        </p:nvSpPr>
        <p:spPr>
          <a:xfrm>
            <a:off x="1097280" y="1845720"/>
            <a:ext cx="10058040" cy="4023000"/>
          </a:xfrm>
          <a:prstGeom prst="rect">
            <a:avLst/>
          </a:prstGeom>
          <a:noFill/>
          <a:ln>
            <a:noFill/>
          </a:ln>
        </p:spPr>
        <p:txBody>
          <a:bodyPr lIns="0" rIns="0"/>
          <a:lstStyle/>
          <a:p>
            <a:pPr>
              <a:lnSpc>
                <a:spcPct val="90000"/>
              </a:lnSpc>
            </a:pPr>
            <a:endParaRPr lang="en-US" sz="2000" b="0" strike="noStrike" spc="-1" dirty="0">
              <a:solidFill>
                <a:srgbClr val="404040"/>
              </a:solidFill>
              <a:uFill>
                <a:solidFill>
                  <a:srgbClr val="FFFFFF"/>
                </a:solidFill>
              </a:uFill>
              <a:latin typeface="Calibri"/>
            </a:endParaRPr>
          </a:p>
          <a:p>
            <a:pPr marL="91440" indent="-91080">
              <a:lnSpc>
                <a:spcPct val="90000"/>
              </a:lnSpc>
              <a:buClr>
                <a:srgbClr val="E48312"/>
              </a:buClr>
              <a:buFont typeface="Calibri"/>
              <a:buChar char=" "/>
            </a:pPr>
            <a:r>
              <a:rPr lang="en-US" sz="2000" b="0" strike="noStrike" spc="-1" dirty="0">
                <a:solidFill>
                  <a:srgbClr val="404040"/>
                </a:solidFill>
                <a:uFill>
                  <a:solidFill>
                    <a:srgbClr val="FFFFFF"/>
                  </a:solidFill>
                </a:uFill>
                <a:latin typeface="Calibri"/>
              </a:rPr>
              <a:t>1. „</a:t>
            </a:r>
            <a:r>
              <a:rPr lang="en-US" sz="2000" b="0" strike="noStrike" spc="-1" dirty="0" err="1">
                <a:solidFill>
                  <a:srgbClr val="404040"/>
                </a:solidFill>
                <a:uFill>
                  <a:solidFill>
                    <a:srgbClr val="FFFFFF"/>
                  </a:solidFill>
                </a:uFill>
                <a:latin typeface="Calibri"/>
              </a:rPr>
              <a:t>Etter</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en</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totalvurdering</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av</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fareelementet</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foreligger</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det</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en</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erkjennelse</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av</a:t>
            </a:r>
            <a:r>
              <a:rPr lang="en-US" sz="2000" b="0" strike="noStrike" spc="-1" dirty="0">
                <a:solidFill>
                  <a:srgbClr val="404040"/>
                </a:solidFill>
                <a:uFill>
                  <a:solidFill>
                    <a:srgbClr val="FFFFFF"/>
                  </a:solidFill>
                </a:uFill>
                <a:latin typeface="Calibri"/>
              </a:rPr>
              <a:t> at </a:t>
            </a:r>
            <a:r>
              <a:rPr lang="en-US" sz="2000" b="0" strike="noStrike" spc="-1" dirty="0" err="1">
                <a:solidFill>
                  <a:srgbClr val="404040"/>
                </a:solidFill>
                <a:uFill>
                  <a:solidFill>
                    <a:srgbClr val="FFFFFF"/>
                  </a:solidFill>
                </a:uFill>
                <a:latin typeface="Calibri"/>
              </a:rPr>
              <a:t>arten</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krokodille</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representerer</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en</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betydelig</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risikofaktor</a:t>
            </a:r>
            <a:r>
              <a:rPr lang="en-US" sz="2000" b="0" strike="noStrike" spc="-1" dirty="0">
                <a:solidFill>
                  <a:srgbClr val="404040"/>
                </a:solidFill>
                <a:uFill>
                  <a:solidFill>
                    <a:srgbClr val="FFFFFF"/>
                  </a:solidFill>
                </a:uFill>
                <a:latin typeface="Calibri"/>
              </a:rPr>
              <a:t> for </a:t>
            </a:r>
            <a:r>
              <a:rPr lang="en-US" sz="2000" b="0" strike="noStrike" spc="-1" dirty="0" err="1">
                <a:solidFill>
                  <a:srgbClr val="404040"/>
                </a:solidFill>
                <a:uFill>
                  <a:solidFill>
                    <a:srgbClr val="FFFFFF"/>
                  </a:solidFill>
                </a:uFill>
                <a:latin typeface="Calibri"/>
              </a:rPr>
              <a:t>personen</a:t>
            </a:r>
            <a:r>
              <a:rPr lang="en-US" sz="2000" b="0" strike="noStrike" spc="-1" dirty="0">
                <a:solidFill>
                  <a:srgbClr val="404040"/>
                </a:solidFill>
                <a:uFill>
                  <a:solidFill>
                    <a:srgbClr val="FFFFFF"/>
                  </a:solidFill>
                </a:uFill>
                <a:latin typeface="Calibri"/>
              </a:rPr>
              <a:t>.“  </a:t>
            </a:r>
          </a:p>
          <a:p>
            <a:pPr marL="91440" indent="-91080">
              <a:lnSpc>
                <a:spcPct val="90000"/>
              </a:lnSpc>
              <a:buClr>
                <a:srgbClr val="E48312"/>
              </a:buClr>
              <a:buFont typeface="Calibri"/>
              <a:buChar char=" "/>
            </a:pPr>
            <a:endParaRPr lang="en-US" sz="2000" b="0" strike="noStrike" spc="-1" dirty="0">
              <a:solidFill>
                <a:srgbClr val="404040"/>
              </a:solidFill>
              <a:uFill>
                <a:solidFill>
                  <a:srgbClr val="FFFFFF"/>
                </a:solidFill>
              </a:uFill>
              <a:latin typeface="Calibri"/>
            </a:endParaRPr>
          </a:p>
          <a:p>
            <a:pPr marL="91440" indent="-91080">
              <a:lnSpc>
                <a:spcPct val="90000"/>
              </a:lnSpc>
              <a:buClr>
                <a:srgbClr val="E48312"/>
              </a:buClr>
              <a:buFont typeface="Calibri"/>
              <a:buChar char=" "/>
            </a:pPr>
            <a:r>
              <a:rPr lang="en-US" sz="2000" b="0" strike="noStrike" spc="-1" dirty="0">
                <a:solidFill>
                  <a:srgbClr val="404040"/>
                </a:solidFill>
                <a:uFill>
                  <a:solidFill>
                    <a:srgbClr val="FFFFFF"/>
                  </a:solidFill>
                </a:uFill>
                <a:latin typeface="Calibri"/>
              </a:rPr>
              <a:t>2. „</a:t>
            </a:r>
            <a:r>
              <a:rPr lang="en-US" sz="2000" b="0" strike="noStrike" spc="-1" dirty="0" err="1">
                <a:solidFill>
                  <a:srgbClr val="404040"/>
                </a:solidFill>
                <a:uFill>
                  <a:solidFill>
                    <a:srgbClr val="FFFFFF"/>
                  </a:solidFill>
                </a:uFill>
                <a:latin typeface="Calibri"/>
              </a:rPr>
              <a:t>Nach</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einer</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Gesamtbewertung</a:t>
            </a:r>
            <a:r>
              <a:rPr lang="en-US" sz="2000" b="0" strike="noStrike" spc="-1" dirty="0">
                <a:solidFill>
                  <a:srgbClr val="404040"/>
                </a:solidFill>
                <a:uFill>
                  <a:solidFill>
                    <a:srgbClr val="FFFFFF"/>
                  </a:solidFill>
                </a:uFill>
                <a:latin typeface="Calibri"/>
              </a:rPr>
              <a:t> des </a:t>
            </a:r>
            <a:r>
              <a:rPr lang="en-US" sz="2000" b="0" strike="noStrike" spc="-1" dirty="0" err="1">
                <a:solidFill>
                  <a:srgbClr val="404040"/>
                </a:solidFill>
                <a:uFill>
                  <a:solidFill>
                    <a:srgbClr val="FFFFFF"/>
                  </a:solidFill>
                </a:uFill>
                <a:latin typeface="Calibri"/>
              </a:rPr>
              <a:t>Gefahrenelementes</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liegt</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eine</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Erkenntnis</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vor</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dass</a:t>
            </a:r>
            <a:r>
              <a:rPr lang="en-US" sz="2000" b="0" strike="noStrike" spc="-1" dirty="0">
                <a:solidFill>
                  <a:srgbClr val="404040"/>
                </a:solidFill>
                <a:uFill>
                  <a:solidFill>
                    <a:srgbClr val="FFFFFF"/>
                  </a:solidFill>
                </a:uFill>
                <a:latin typeface="Calibri"/>
              </a:rPr>
              <a:t> die </a:t>
            </a:r>
            <a:r>
              <a:rPr lang="en-US" sz="2000" b="0" strike="noStrike" spc="-1" dirty="0" err="1">
                <a:solidFill>
                  <a:srgbClr val="404040"/>
                </a:solidFill>
                <a:uFill>
                  <a:solidFill>
                    <a:srgbClr val="FFFFFF"/>
                  </a:solidFill>
                </a:uFill>
                <a:latin typeface="Calibri"/>
              </a:rPr>
              <a:t>Tierart</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Krokodil</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einen</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beträchtlichen</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Risikofaktor</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für</a:t>
            </a:r>
            <a:r>
              <a:rPr lang="en-US" sz="2000" b="0" strike="noStrike" spc="-1" dirty="0">
                <a:solidFill>
                  <a:srgbClr val="404040"/>
                </a:solidFill>
                <a:uFill>
                  <a:solidFill>
                    <a:srgbClr val="FFFFFF"/>
                  </a:solidFill>
                </a:uFill>
                <a:latin typeface="Calibri"/>
              </a:rPr>
              <a:t> die </a:t>
            </a:r>
            <a:r>
              <a:rPr lang="en-US" sz="2000" b="0" strike="noStrike" spc="-1" dirty="0" err="1">
                <a:solidFill>
                  <a:srgbClr val="404040"/>
                </a:solidFill>
                <a:uFill>
                  <a:solidFill>
                    <a:srgbClr val="FFFFFF"/>
                  </a:solidFill>
                </a:uFill>
                <a:latin typeface="Calibri"/>
              </a:rPr>
              <a:t>Einzelperson</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darstellt</a:t>
            </a:r>
            <a:r>
              <a:rPr lang="en-US" sz="2000" b="0" strike="noStrike" spc="-1" dirty="0">
                <a:solidFill>
                  <a:srgbClr val="404040"/>
                </a:solidFill>
                <a:uFill>
                  <a:solidFill>
                    <a:srgbClr val="FFFFFF"/>
                  </a:solidFill>
                </a:uFill>
                <a:latin typeface="Calibri"/>
              </a:rPr>
              <a:t>.“ </a:t>
            </a:r>
          </a:p>
          <a:p>
            <a:pPr>
              <a:lnSpc>
                <a:spcPct val="90000"/>
              </a:lnSpc>
            </a:pPr>
            <a:endParaRPr lang="en-US" sz="2000" b="0" strike="noStrike" spc="-1" dirty="0">
              <a:solidFill>
                <a:srgbClr val="404040"/>
              </a:solidFill>
              <a:uFill>
                <a:solidFill>
                  <a:srgbClr val="FFFFFF"/>
                </a:solidFill>
              </a:uFill>
              <a:latin typeface="Calibri"/>
            </a:endParaRPr>
          </a:p>
          <a:p>
            <a:pPr>
              <a:lnSpc>
                <a:spcPct val="90000"/>
              </a:lnSpc>
            </a:pPr>
            <a:endParaRPr lang="en-US" sz="2000" b="0" strike="noStrike" spc="-1" dirty="0">
              <a:solidFill>
                <a:srgbClr val="404040"/>
              </a:solidFill>
              <a:uFill>
                <a:solidFill>
                  <a:srgbClr val="FFFFFF"/>
                </a:solidFill>
              </a:uFill>
              <a:latin typeface="Calibri"/>
            </a:endParaRPr>
          </a:p>
          <a:p>
            <a:pPr marL="91440" indent="-91080">
              <a:lnSpc>
                <a:spcPct val="90000"/>
              </a:lnSpc>
              <a:buClr>
                <a:srgbClr val="E48312"/>
              </a:buClr>
              <a:buFont typeface="Calibri"/>
              <a:buChar char=" "/>
            </a:pPr>
            <a:r>
              <a:rPr lang="en-US" sz="2000" b="0" u="sng" strike="noStrike" spc="-1" dirty="0">
                <a:solidFill>
                  <a:srgbClr val="404040"/>
                </a:solidFill>
                <a:uFill>
                  <a:solidFill>
                    <a:srgbClr val="FFFFFF"/>
                  </a:solidFill>
                </a:uFill>
                <a:latin typeface="Calibri"/>
              </a:rPr>
              <a:t>The simpler version:</a:t>
            </a:r>
          </a:p>
          <a:p>
            <a:pPr marL="91440" indent="-91080">
              <a:lnSpc>
                <a:spcPct val="90000"/>
              </a:lnSpc>
              <a:buClr>
                <a:srgbClr val="E48312"/>
              </a:buClr>
              <a:buFont typeface="Calibri"/>
              <a:buChar char=" "/>
            </a:pPr>
            <a:r>
              <a:rPr lang="en-US" sz="2000" b="0" strike="noStrike" spc="-1" dirty="0">
                <a:solidFill>
                  <a:srgbClr val="404040"/>
                </a:solidFill>
                <a:uFill>
                  <a:solidFill>
                    <a:srgbClr val="FFFFFF"/>
                  </a:solidFill>
                </a:uFill>
                <a:latin typeface="Calibri"/>
              </a:rPr>
              <a:t>1. „Pass </a:t>
            </a:r>
            <a:r>
              <a:rPr lang="en-US" sz="2000" b="0" strike="noStrike" spc="-1" dirty="0" err="1">
                <a:solidFill>
                  <a:srgbClr val="404040"/>
                </a:solidFill>
                <a:uFill>
                  <a:solidFill>
                    <a:srgbClr val="FFFFFF"/>
                  </a:solidFill>
                </a:uFill>
                <a:latin typeface="Calibri"/>
              </a:rPr>
              <a:t>deg</a:t>
            </a:r>
            <a:r>
              <a:rPr lang="en-US" sz="2000" b="0" strike="noStrike" spc="-1" dirty="0">
                <a:solidFill>
                  <a:srgbClr val="404040"/>
                </a:solidFill>
                <a:uFill>
                  <a:solidFill>
                    <a:srgbClr val="FFFFFF"/>
                  </a:solidFill>
                </a:uFill>
                <a:latin typeface="Calibri"/>
              </a:rPr>
              <a:t> for </a:t>
            </a:r>
            <a:r>
              <a:rPr lang="en-US" sz="2000" b="0" strike="noStrike" spc="-1" dirty="0" err="1">
                <a:solidFill>
                  <a:srgbClr val="404040"/>
                </a:solidFill>
                <a:uFill>
                  <a:solidFill>
                    <a:srgbClr val="FFFFFF"/>
                  </a:solidFill>
                </a:uFill>
                <a:latin typeface="Calibri"/>
              </a:rPr>
              <a:t>krokodillene</a:t>
            </a:r>
            <a:r>
              <a:rPr lang="en-US" sz="2000" b="0" strike="noStrike" spc="-1" dirty="0">
                <a:solidFill>
                  <a:srgbClr val="404040"/>
                </a:solidFill>
                <a:uFill>
                  <a:solidFill>
                    <a:srgbClr val="FFFFFF"/>
                  </a:solidFill>
                </a:uFill>
                <a:latin typeface="Calibri"/>
              </a:rPr>
              <a:t>. De </a:t>
            </a:r>
            <a:r>
              <a:rPr lang="en-US" sz="2000" b="0" strike="noStrike" spc="-1" dirty="0" err="1">
                <a:solidFill>
                  <a:srgbClr val="404040"/>
                </a:solidFill>
                <a:uFill>
                  <a:solidFill>
                    <a:srgbClr val="FFFFFF"/>
                  </a:solidFill>
                </a:uFill>
                <a:latin typeface="Calibri"/>
              </a:rPr>
              <a:t>kan</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angripe</a:t>
            </a:r>
            <a:r>
              <a:rPr lang="en-US" sz="2000" b="0" strike="noStrike" spc="-1" dirty="0">
                <a:solidFill>
                  <a:srgbClr val="404040"/>
                </a:solidFill>
                <a:uFill>
                  <a:solidFill>
                    <a:srgbClr val="FFFFFF"/>
                  </a:solidFill>
                </a:uFill>
                <a:latin typeface="Calibri"/>
              </a:rPr>
              <a:t>!“</a:t>
            </a:r>
          </a:p>
          <a:p>
            <a:pPr marL="91440" indent="-91080">
              <a:lnSpc>
                <a:spcPct val="90000"/>
              </a:lnSpc>
              <a:buClr>
                <a:srgbClr val="E48312"/>
              </a:buClr>
              <a:buFont typeface="Calibri"/>
              <a:buChar char=" "/>
            </a:pPr>
            <a:endParaRPr lang="en-US" sz="2000" b="0" strike="noStrike" spc="-1" dirty="0">
              <a:solidFill>
                <a:srgbClr val="404040"/>
              </a:solidFill>
              <a:uFill>
                <a:solidFill>
                  <a:srgbClr val="FFFFFF"/>
                </a:solidFill>
              </a:uFill>
              <a:latin typeface="Calibri"/>
            </a:endParaRPr>
          </a:p>
          <a:p>
            <a:pPr marL="91440" indent="-91080">
              <a:lnSpc>
                <a:spcPct val="90000"/>
              </a:lnSpc>
              <a:buClr>
                <a:srgbClr val="E48312"/>
              </a:buClr>
              <a:buFont typeface="Calibri"/>
              <a:buChar char=" "/>
            </a:pPr>
            <a:r>
              <a:rPr lang="en-US" sz="2000" b="0" strike="noStrike" spc="-1" dirty="0">
                <a:solidFill>
                  <a:srgbClr val="404040"/>
                </a:solidFill>
                <a:uFill>
                  <a:solidFill>
                    <a:srgbClr val="FFFFFF"/>
                  </a:solidFill>
                </a:uFill>
                <a:latin typeface="Calibri"/>
              </a:rPr>
              <a:t>2. „</a:t>
            </a:r>
            <a:r>
              <a:rPr lang="en-US" sz="2000" b="0" strike="noStrike" spc="-1" dirty="0" err="1">
                <a:solidFill>
                  <a:srgbClr val="404040"/>
                </a:solidFill>
                <a:uFill>
                  <a:solidFill>
                    <a:srgbClr val="FFFFFF"/>
                  </a:solidFill>
                </a:uFill>
                <a:latin typeface="Calibri"/>
              </a:rPr>
              <a:t>Hüten</a:t>
            </a:r>
            <a:r>
              <a:rPr lang="en-US" sz="2000" b="0" strike="noStrike" spc="-1" dirty="0">
                <a:solidFill>
                  <a:srgbClr val="404040"/>
                </a:solidFill>
                <a:uFill>
                  <a:solidFill>
                    <a:srgbClr val="FFFFFF"/>
                  </a:solidFill>
                </a:uFill>
                <a:latin typeface="Calibri"/>
              </a:rPr>
              <a:t> Sie </a:t>
            </a:r>
            <a:r>
              <a:rPr lang="en-US" sz="2000" b="0" strike="noStrike" spc="-1" dirty="0" err="1">
                <a:solidFill>
                  <a:srgbClr val="404040"/>
                </a:solidFill>
                <a:uFill>
                  <a:solidFill>
                    <a:srgbClr val="FFFFFF"/>
                  </a:solidFill>
                </a:uFill>
                <a:latin typeface="Calibri"/>
              </a:rPr>
              <a:t>sich</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vor</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Krokodilen</a:t>
            </a:r>
            <a:r>
              <a:rPr lang="en-US" sz="2000" b="0" strike="noStrike" spc="-1" dirty="0">
                <a:solidFill>
                  <a:srgbClr val="404040"/>
                </a:solidFill>
                <a:uFill>
                  <a:solidFill>
                    <a:srgbClr val="FFFFFF"/>
                  </a:solidFill>
                </a:uFill>
                <a:latin typeface="Calibri"/>
              </a:rPr>
              <a:t>. Sie </a:t>
            </a:r>
            <a:r>
              <a:rPr lang="en-US" sz="2000" b="0" strike="noStrike" spc="-1" dirty="0" err="1">
                <a:solidFill>
                  <a:srgbClr val="404040"/>
                </a:solidFill>
                <a:uFill>
                  <a:solidFill>
                    <a:srgbClr val="FFFFFF"/>
                  </a:solidFill>
                </a:uFill>
                <a:latin typeface="Calibri"/>
              </a:rPr>
              <a:t>könnten</a:t>
            </a:r>
            <a:r>
              <a:rPr lang="en-US" sz="2000" b="0" strike="noStrike" spc="-1" dirty="0">
                <a:solidFill>
                  <a:srgbClr val="404040"/>
                </a:solidFill>
                <a:uFill>
                  <a:solidFill>
                    <a:srgbClr val="FFFFFF"/>
                  </a:solidFill>
                </a:uFill>
                <a:latin typeface="Calibri"/>
              </a:rPr>
              <a:t> </a:t>
            </a:r>
            <a:r>
              <a:rPr lang="en-US" sz="2000" b="0" strike="noStrike" spc="-1" dirty="0" err="1">
                <a:solidFill>
                  <a:srgbClr val="404040"/>
                </a:solidFill>
                <a:uFill>
                  <a:solidFill>
                    <a:srgbClr val="FFFFFF"/>
                  </a:solidFill>
                </a:uFill>
                <a:latin typeface="Calibri"/>
              </a:rPr>
              <a:t>angreifen</a:t>
            </a:r>
            <a:r>
              <a:rPr lang="en-US" sz="2000" b="0" strike="noStrike" spc="-1" dirty="0">
                <a:solidFill>
                  <a:srgbClr val="404040"/>
                </a:solidFill>
                <a:uFill>
                  <a:solidFill>
                    <a:srgbClr val="FFFFFF"/>
                  </a:solidFill>
                </a:uFill>
                <a:latin typeface="Calibri"/>
              </a:rPr>
              <a:t>!“</a:t>
            </a:r>
          </a:p>
          <a:p>
            <a:pPr>
              <a:lnSpc>
                <a:spcPct val="90000"/>
              </a:lnSpc>
            </a:pPr>
            <a:endParaRPr lang="en-US" sz="2000" b="0" strike="noStrike" spc="-1" dirty="0">
              <a:solidFill>
                <a:srgbClr val="404040"/>
              </a:solidFill>
              <a:uFill>
                <a:solidFill>
                  <a:srgbClr val="FFFFFF"/>
                </a:solidFill>
              </a:uFill>
              <a:latin typeface="Calibri"/>
            </a:endParaRPr>
          </a:p>
          <a:p>
            <a:pPr>
              <a:lnSpc>
                <a:spcPct val="90000"/>
              </a:lnSpc>
            </a:pPr>
            <a:endParaRPr lang="en-US" sz="2000" b="0" strike="noStrike" spc="-1" dirty="0">
              <a:solidFill>
                <a:srgbClr val="40404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tittel 2">
            <a:extLst>
              <a:ext uri="{FF2B5EF4-FFF2-40B4-BE49-F238E27FC236}">
                <a16:creationId xmlns:a16="http://schemas.microsoft.com/office/drawing/2014/main" id="{3C018127-CF04-4BEE-93FE-785F628398F1}"/>
              </a:ext>
            </a:extLst>
          </p:cNvPr>
          <p:cNvSpPr>
            <a:spLocks noGrp="1"/>
          </p:cNvSpPr>
          <p:nvPr>
            <p:ph type="subTitle"/>
          </p:nvPr>
        </p:nvSpPr>
        <p:spPr>
          <a:xfrm>
            <a:off x="1097280" y="2039815"/>
            <a:ext cx="10058040" cy="3786702"/>
          </a:xfrm>
        </p:spPr>
        <p:txBody>
          <a:bodyPr>
            <a:normAutofit lnSpcReduction="10000"/>
          </a:bodyPr>
          <a:lstStyle/>
          <a:p>
            <a:pPr marL="457200" indent="-457200">
              <a:buFont typeface="Arial" panose="020B0604020202020204" pitchFamily="34" charset="0"/>
              <a:buChar char="•"/>
            </a:pPr>
            <a:r>
              <a:rPr lang="de-DE" sz="2000" dirty="0" err="1"/>
              <a:t>What</a:t>
            </a:r>
            <a:r>
              <a:rPr lang="de-DE" sz="2000" dirty="0"/>
              <a:t> </a:t>
            </a:r>
            <a:r>
              <a:rPr lang="de-DE" sz="2000" dirty="0" err="1"/>
              <a:t>is</a:t>
            </a:r>
            <a:r>
              <a:rPr lang="de-DE" sz="2000" dirty="0"/>
              <a:t> </a:t>
            </a:r>
            <a:r>
              <a:rPr lang="de-DE" sz="2000" dirty="0" err="1"/>
              <a:t>Klarspråk</a:t>
            </a:r>
            <a:r>
              <a:rPr lang="de-DE" sz="2000" dirty="0"/>
              <a:t>?</a:t>
            </a:r>
          </a:p>
          <a:p>
            <a:pPr marL="342900" lvl="1" indent="-342900">
              <a:buFont typeface="Arial" panose="020B0604020202020204" pitchFamily="34" charset="0"/>
              <a:buChar char="•"/>
            </a:pPr>
            <a:r>
              <a:rPr lang="de-DE" dirty="0"/>
              <a:t>Video</a:t>
            </a:r>
          </a:p>
          <a:p>
            <a:pPr marL="342900" lvl="1" indent="-342900">
              <a:buFont typeface="Arial" panose="020B0604020202020204" pitchFamily="34" charset="0"/>
              <a:buChar char="•"/>
            </a:pPr>
            <a:r>
              <a:rPr lang="de-DE" sz="1800" dirty="0"/>
              <a:t>The </a:t>
            </a:r>
            <a:r>
              <a:rPr lang="de-DE" sz="1800" dirty="0" err="1"/>
              <a:t>communication</a:t>
            </a:r>
            <a:r>
              <a:rPr lang="de-DE" sz="1800" dirty="0"/>
              <a:t> </a:t>
            </a:r>
            <a:r>
              <a:rPr lang="de-DE" sz="1800" dirty="0" err="1"/>
              <a:t>gap</a:t>
            </a:r>
            <a:endParaRPr lang="de-DE" sz="1800" dirty="0"/>
          </a:p>
          <a:p>
            <a:pPr marL="342900" lvl="1" indent="-342900">
              <a:buFont typeface="Arial" panose="020B0604020202020204" pitchFamily="34" charset="0"/>
              <a:buChar char="•"/>
            </a:pPr>
            <a:r>
              <a:rPr lang="de-DE" sz="1800" dirty="0"/>
              <a:t>The </a:t>
            </a:r>
            <a:r>
              <a:rPr lang="de-DE" sz="1800" dirty="0" err="1"/>
              <a:t>Klarspråk</a:t>
            </a:r>
            <a:r>
              <a:rPr lang="de-DE" sz="1800" dirty="0"/>
              <a:t> </a:t>
            </a:r>
            <a:r>
              <a:rPr lang="de-DE" sz="1800" dirty="0" err="1"/>
              <a:t>movement</a:t>
            </a:r>
            <a:endParaRPr lang="de-DE" sz="1800" dirty="0"/>
          </a:p>
          <a:p>
            <a:pPr marL="342900" lvl="1" indent="-342900">
              <a:buFont typeface="Arial" panose="020B0604020202020204" pitchFamily="34" charset="0"/>
              <a:buChar char="•"/>
            </a:pPr>
            <a:r>
              <a:rPr lang="de-DE" sz="1800" dirty="0" err="1"/>
              <a:t>How</a:t>
            </a:r>
            <a:r>
              <a:rPr lang="de-DE" sz="1800" dirty="0"/>
              <a:t> </a:t>
            </a:r>
            <a:r>
              <a:rPr lang="de-DE" sz="1800" dirty="0" err="1"/>
              <a:t>is</a:t>
            </a:r>
            <a:r>
              <a:rPr lang="de-DE" sz="1800" dirty="0"/>
              <a:t> </a:t>
            </a:r>
            <a:r>
              <a:rPr lang="de-DE" sz="1800" dirty="0" err="1"/>
              <a:t>this</a:t>
            </a:r>
            <a:r>
              <a:rPr lang="de-DE" sz="1800" dirty="0"/>
              <a:t> </a:t>
            </a:r>
            <a:r>
              <a:rPr lang="de-DE" sz="1800" dirty="0" err="1"/>
              <a:t>realised</a:t>
            </a:r>
            <a:r>
              <a:rPr lang="de-DE" sz="1800" dirty="0"/>
              <a:t>?</a:t>
            </a:r>
          </a:p>
          <a:p>
            <a:pPr marL="342900" lvl="1" indent="-342900">
              <a:buFont typeface="Arial" panose="020B0604020202020204" pitchFamily="34" charset="0"/>
              <a:buChar char="•"/>
            </a:pPr>
            <a:endParaRPr lang="de-DE" sz="1800" dirty="0"/>
          </a:p>
          <a:p>
            <a:pPr marL="457200" indent="-457200">
              <a:buFont typeface="Arial" panose="020B0604020202020204" pitchFamily="34" charset="0"/>
              <a:buChar char="•"/>
            </a:pPr>
            <a:r>
              <a:rPr lang="de-DE" sz="2000" dirty="0"/>
              <a:t>The e-</a:t>
            </a:r>
            <a:r>
              <a:rPr lang="de-DE" sz="2000" dirty="0" err="1"/>
              <a:t>learning</a:t>
            </a:r>
            <a:r>
              <a:rPr lang="de-DE" sz="2000" dirty="0"/>
              <a:t> </a:t>
            </a:r>
            <a:r>
              <a:rPr lang="de-DE" sz="2000" dirty="0" err="1"/>
              <a:t>course</a:t>
            </a:r>
            <a:endParaRPr lang="de-DE" sz="2000" dirty="0"/>
          </a:p>
          <a:p>
            <a:pPr marL="342900" lvl="1" indent="-342900">
              <a:buFont typeface="Arial" panose="020B0604020202020204" pitchFamily="34" charset="0"/>
              <a:buChar char="•"/>
            </a:pPr>
            <a:r>
              <a:rPr lang="de-DE" sz="1800" dirty="0" err="1"/>
              <a:t>Sections</a:t>
            </a:r>
            <a:r>
              <a:rPr lang="de-DE" sz="1800" dirty="0"/>
              <a:t> 1-5</a:t>
            </a:r>
          </a:p>
          <a:p>
            <a:pPr marL="342900" lvl="1" indent="-342900">
              <a:buFont typeface="Arial" panose="020B0604020202020204" pitchFamily="34" charset="0"/>
              <a:buChar char="•"/>
            </a:pPr>
            <a:r>
              <a:rPr lang="de-DE" sz="1800" dirty="0" err="1"/>
              <a:t>For</a:t>
            </a:r>
            <a:r>
              <a:rPr lang="de-DE" sz="1800" dirty="0"/>
              <a:t> </a:t>
            </a:r>
            <a:r>
              <a:rPr lang="de-DE" sz="1800" dirty="0" err="1"/>
              <a:t>leaders</a:t>
            </a:r>
            <a:endParaRPr lang="de-DE" sz="1800" dirty="0"/>
          </a:p>
          <a:p>
            <a:pPr marL="342900" lvl="1" indent="-342900">
              <a:buFont typeface="Arial" panose="020B0604020202020204" pitchFamily="34" charset="0"/>
              <a:buChar char="•"/>
            </a:pPr>
            <a:endParaRPr lang="de-DE" sz="1800" dirty="0"/>
          </a:p>
          <a:p>
            <a:pPr marL="457200" indent="-457200">
              <a:buFont typeface="Arial" panose="020B0604020202020204" pitchFamily="34" charset="0"/>
              <a:buChar char="•"/>
            </a:pPr>
            <a:r>
              <a:rPr lang="de-DE" sz="2000" dirty="0"/>
              <a:t>The </a:t>
            </a:r>
            <a:r>
              <a:rPr lang="de-DE" sz="2000" dirty="0" err="1"/>
              <a:t>linguistic</a:t>
            </a:r>
            <a:r>
              <a:rPr lang="de-DE" sz="2000" dirty="0"/>
              <a:t> </a:t>
            </a:r>
            <a:r>
              <a:rPr lang="de-DE" sz="2000" dirty="0" err="1"/>
              <a:t>aspect</a:t>
            </a:r>
            <a:endParaRPr lang="de-DE" sz="2000" dirty="0"/>
          </a:p>
          <a:p>
            <a:pPr marL="342900" lvl="1" indent="-342900">
              <a:buFont typeface="Arial" panose="020B0604020202020204" pitchFamily="34" charset="0"/>
              <a:buChar char="•"/>
            </a:pPr>
            <a:r>
              <a:rPr lang="de-DE" sz="1800" dirty="0" err="1"/>
              <a:t>Examples</a:t>
            </a:r>
            <a:endParaRPr lang="de-DE" sz="1800" dirty="0"/>
          </a:p>
          <a:p>
            <a:pPr marL="342900" lvl="1" indent="-342900">
              <a:buFont typeface="Arial" panose="020B0604020202020204" pitchFamily="34" charset="0"/>
              <a:buChar char="•"/>
            </a:pPr>
            <a:r>
              <a:rPr lang="de-DE" sz="1800" dirty="0" err="1"/>
              <a:t>Communicative</a:t>
            </a:r>
            <a:r>
              <a:rPr lang="de-DE" sz="1800" dirty="0"/>
              <a:t>/</a:t>
            </a:r>
            <a:r>
              <a:rPr lang="de-DE" sz="1800" dirty="0" err="1"/>
              <a:t>Linguistic</a:t>
            </a:r>
            <a:endParaRPr lang="de-DE" sz="1800" dirty="0"/>
          </a:p>
          <a:p>
            <a:pPr marL="342900" lvl="1" indent="-342900">
              <a:buFont typeface="Arial" panose="020B0604020202020204" pitchFamily="34" charset="0"/>
              <a:buChar char="•"/>
            </a:pPr>
            <a:r>
              <a:rPr lang="de-DE" sz="1800" dirty="0"/>
              <a:t>The </a:t>
            </a:r>
            <a:r>
              <a:rPr lang="de-DE" sz="1800" dirty="0" err="1"/>
              <a:t>cooperative</a:t>
            </a:r>
            <a:r>
              <a:rPr lang="de-DE" sz="1800" dirty="0"/>
              <a:t> </a:t>
            </a:r>
            <a:r>
              <a:rPr lang="de-DE" sz="1800" dirty="0" err="1"/>
              <a:t>principle</a:t>
            </a:r>
            <a:endParaRPr lang="de-DE" sz="1800" dirty="0"/>
          </a:p>
          <a:p>
            <a:pPr lvl="1"/>
            <a:endParaRPr lang="nb-NO" dirty="0"/>
          </a:p>
        </p:txBody>
      </p:sp>
      <p:sp>
        <p:nvSpPr>
          <p:cNvPr id="2" name="Tittel 1">
            <a:extLst>
              <a:ext uri="{FF2B5EF4-FFF2-40B4-BE49-F238E27FC236}">
                <a16:creationId xmlns:a16="http://schemas.microsoft.com/office/drawing/2014/main" id="{A5593261-1255-4F1A-AF9C-BC3572C59FEF}"/>
              </a:ext>
            </a:extLst>
          </p:cNvPr>
          <p:cNvSpPr>
            <a:spLocks noGrp="1"/>
          </p:cNvSpPr>
          <p:nvPr>
            <p:ph type="title"/>
          </p:nvPr>
        </p:nvSpPr>
        <p:spPr/>
        <p:txBody>
          <a:bodyPr>
            <a:normAutofit/>
          </a:bodyPr>
          <a:lstStyle/>
          <a:p>
            <a:r>
              <a:rPr lang="de-DE" sz="3600" u="sng" dirty="0">
                <a:latin typeface="Arial" panose="020B0604020202020204" pitchFamily="34" charset="0"/>
                <a:cs typeface="Arial" panose="020B0604020202020204" pitchFamily="34" charset="0"/>
              </a:rPr>
              <a:t>Content</a:t>
            </a:r>
            <a:endParaRPr lang="nb-NO" sz="36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38805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0" name="CustomShape 1"/>
          <p:cNvSpPr/>
          <p:nvPr/>
        </p:nvSpPr>
        <p:spPr>
          <a:xfrm>
            <a:off x="0" y="0"/>
            <a:ext cx="12186000" cy="6857640"/>
          </a:xfrm>
          <a:prstGeom prst="rect">
            <a:avLst/>
          </a:prstGeom>
          <a:ln>
            <a:noFill/>
          </a:ln>
        </p:spPr>
        <p:style>
          <a:lnRef idx="2">
            <a:schemeClr val="accent6">
              <a:shade val="50000"/>
            </a:schemeClr>
          </a:lnRef>
          <a:fillRef idx="1001">
            <a:schemeClr val="lt1"/>
          </a:fillRef>
          <a:effectRef idx="0">
            <a:schemeClr val="accent6"/>
          </a:effectRef>
          <a:fontRef idx="minor"/>
        </p:style>
      </p:sp>
      <p:sp>
        <p:nvSpPr>
          <p:cNvPr id="181" name="CustomShape 2"/>
          <p:cNvSpPr/>
          <p:nvPr/>
        </p:nvSpPr>
        <p:spPr>
          <a:xfrm>
            <a:off x="0" y="0"/>
            <a:ext cx="4050360" cy="6857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182" name="CustomShape 3"/>
          <p:cNvSpPr/>
          <p:nvPr/>
        </p:nvSpPr>
        <p:spPr>
          <a:xfrm>
            <a:off x="4039920" y="0"/>
            <a:ext cx="63720" cy="6857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183" name="TextShape 4"/>
          <p:cNvSpPr txBox="1"/>
          <p:nvPr/>
        </p:nvSpPr>
        <p:spPr>
          <a:xfrm>
            <a:off x="4741920" y="605880"/>
            <a:ext cx="6413400" cy="5645880"/>
          </a:xfrm>
          <a:prstGeom prst="rect">
            <a:avLst/>
          </a:prstGeom>
          <a:noFill/>
          <a:ln>
            <a:noFill/>
          </a:ln>
        </p:spPr>
        <p:txBody>
          <a:bodyPr lIns="0" rIns="0" anchor="ctr"/>
          <a:lstStyle/>
          <a:p>
            <a:pPr>
              <a:lnSpc>
                <a:spcPct val="100000"/>
              </a:lnSpc>
            </a:pPr>
            <a:r>
              <a:rPr lang="en-US" sz="2000" b="1" strike="noStrike" spc="-1" dirty="0">
                <a:solidFill>
                  <a:srgbClr val="404040"/>
                </a:solidFill>
                <a:uFill>
                  <a:solidFill>
                    <a:srgbClr val="FFFFFF"/>
                  </a:solidFill>
                </a:uFill>
                <a:latin typeface="Calibri"/>
              </a:rPr>
              <a:t>Two dimensions of the concept  „</a:t>
            </a:r>
            <a:r>
              <a:rPr lang="en-US" sz="2000" b="1" strike="noStrike" spc="-1" dirty="0" err="1">
                <a:solidFill>
                  <a:srgbClr val="404040"/>
                </a:solidFill>
                <a:uFill>
                  <a:solidFill>
                    <a:srgbClr val="FFFFFF"/>
                  </a:solidFill>
                </a:uFill>
                <a:latin typeface="Calibri"/>
              </a:rPr>
              <a:t>Klarspråk</a:t>
            </a:r>
            <a:r>
              <a:rPr lang="en-US" sz="2000" b="1" strike="noStrike" spc="-1" dirty="0">
                <a:solidFill>
                  <a:srgbClr val="404040"/>
                </a:solidFill>
                <a:uFill>
                  <a:solidFill>
                    <a:srgbClr val="FFFFFF"/>
                  </a:solidFill>
                </a:uFill>
                <a:latin typeface="Calibri"/>
              </a:rPr>
              <a:t>“:</a:t>
            </a:r>
            <a:r>
              <a:rPr lang="en-US" sz="2000" b="0" strike="noStrike" spc="-1" dirty="0">
                <a:solidFill>
                  <a:srgbClr val="404040"/>
                </a:solidFill>
                <a:uFill>
                  <a:solidFill>
                    <a:srgbClr val="FFFFFF"/>
                  </a:solidFill>
                </a:uFill>
                <a:latin typeface="Calibri"/>
              </a:rPr>
              <a:t> </a:t>
            </a:r>
          </a:p>
          <a:p>
            <a:pPr marL="91440" indent="-91080">
              <a:lnSpc>
                <a:spcPct val="100000"/>
              </a:lnSpc>
              <a:buClr>
                <a:srgbClr val="E48312"/>
              </a:buClr>
              <a:buFont typeface="Arial"/>
              <a:buChar char="•"/>
            </a:pPr>
            <a:r>
              <a:rPr lang="en-US" sz="2000" b="0" strike="noStrike" spc="-1" dirty="0">
                <a:solidFill>
                  <a:srgbClr val="404040"/>
                </a:solidFill>
                <a:uFill>
                  <a:solidFill>
                    <a:srgbClr val="FFFFFF"/>
                  </a:solidFill>
                </a:uFill>
                <a:latin typeface="Calibri"/>
              </a:rPr>
              <a:t> Communicative </a:t>
            </a:r>
          </a:p>
          <a:p>
            <a:pPr marL="91440" indent="-91080">
              <a:lnSpc>
                <a:spcPct val="100000"/>
              </a:lnSpc>
              <a:buClr>
                <a:srgbClr val="E48312"/>
              </a:buClr>
              <a:buFont typeface="Arial"/>
              <a:buChar char="•"/>
            </a:pPr>
            <a:r>
              <a:rPr lang="en-US" sz="2000" b="0" strike="noStrike" spc="-1" dirty="0">
                <a:solidFill>
                  <a:srgbClr val="404040"/>
                </a:solidFill>
                <a:uFill>
                  <a:solidFill>
                    <a:srgbClr val="FFFFFF"/>
                  </a:solidFill>
                </a:uFill>
                <a:latin typeface="Calibri"/>
              </a:rPr>
              <a:t> Linguistic </a:t>
            </a:r>
          </a:p>
          <a:p>
            <a:pPr>
              <a:lnSpc>
                <a:spcPct val="100000"/>
              </a:lnSpc>
            </a:pPr>
            <a:endParaRPr lang="en-US" sz="2000" b="0" strike="noStrike" spc="-1" dirty="0">
              <a:solidFill>
                <a:srgbClr val="404040"/>
              </a:solidFill>
              <a:uFill>
                <a:solidFill>
                  <a:srgbClr val="FFFFFF"/>
                </a:solidFill>
              </a:uFill>
              <a:latin typeface="Calibri"/>
            </a:endParaRPr>
          </a:p>
          <a:p>
            <a:pPr>
              <a:lnSpc>
                <a:spcPct val="100000"/>
              </a:lnSpc>
            </a:pPr>
            <a:r>
              <a:rPr lang="en-US" sz="2000" b="0" strike="noStrike" spc="-1" dirty="0">
                <a:solidFill>
                  <a:srgbClr val="404040"/>
                </a:solidFill>
                <a:uFill>
                  <a:solidFill>
                    <a:srgbClr val="FFFFFF"/>
                  </a:solidFill>
                </a:uFill>
                <a:latin typeface="Calibri"/>
              </a:rPr>
              <a:t>Often the communication between governmental institutions and people is unempathetic and unnecessarily aggressive.  </a:t>
            </a:r>
          </a:p>
          <a:p>
            <a:pPr>
              <a:lnSpc>
                <a:spcPct val="100000"/>
              </a:lnSpc>
            </a:pPr>
            <a:r>
              <a:rPr lang="en-US" sz="2000" b="0" strike="noStrike" spc="-1" dirty="0">
                <a:solidFill>
                  <a:srgbClr val="404040"/>
                </a:solidFill>
                <a:uFill>
                  <a:solidFill>
                    <a:srgbClr val="FFFFFF"/>
                  </a:solidFill>
                </a:uFill>
                <a:latin typeface="Calibri"/>
              </a:rPr>
              <a:t>An acknowledgement of the situation on both sides would help to get a better understanding and in order for this to happen, both parts first have to establish a common ground where the facts are clear.</a:t>
            </a:r>
          </a:p>
          <a:p>
            <a:pPr>
              <a:lnSpc>
                <a:spcPct val="100000"/>
              </a:lnSpc>
            </a:pPr>
            <a:endParaRPr lang="en-US" sz="2000" b="0" strike="noStrike" spc="-1" dirty="0">
              <a:solidFill>
                <a:srgbClr val="404040"/>
              </a:solidFill>
              <a:uFill>
                <a:solidFill>
                  <a:srgbClr val="FFFFFF"/>
                </a:solidFill>
              </a:uFill>
              <a:latin typeface="Calibri"/>
            </a:endParaRPr>
          </a:p>
          <a:p>
            <a:pPr>
              <a:lnSpc>
                <a:spcPct val="100000"/>
              </a:lnSpc>
            </a:pPr>
            <a:r>
              <a:rPr lang="en-US" sz="2000" b="0" u="sng" strike="noStrike" spc="-1" dirty="0">
                <a:solidFill>
                  <a:srgbClr val="404040"/>
                </a:solidFill>
                <a:uFill>
                  <a:solidFill>
                    <a:srgbClr val="FFFFFF"/>
                  </a:solidFill>
                </a:uFill>
                <a:latin typeface="Calibri"/>
              </a:rPr>
              <a:t>Both dimensions are important to consider when working with </a:t>
            </a:r>
            <a:r>
              <a:rPr lang="en-US" sz="2000" b="0" u="sng" strike="noStrike" spc="-1" dirty="0" err="1">
                <a:solidFill>
                  <a:srgbClr val="404040"/>
                </a:solidFill>
                <a:uFill>
                  <a:solidFill>
                    <a:srgbClr val="FFFFFF"/>
                  </a:solidFill>
                </a:uFill>
                <a:latin typeface="Calibri"/>
              </a:rPr>
              <a:t>Klarspråk</a:t>
            </a:r>
            <a:r>
              <a:rPr lang="en-US" sz="2000" b="0" strike="noStrike" spc="-1" dirty="0">
                <a:solidFill>
                  <a:srgbClr val="404040"/>
                </a:solidFill>
                <a:uFill>
                  <a:solidFill>
                    <a:srgbClr val="FFFFFF"/>
                  </a:solidFill>
                </a:uFill>
                <a:latin typeface="Calibri"/>
              </a:rPr>
              <a:t>. </a:t>
            </a:r>
          </a:p>
          <a:p>
            <a:pPr>
              <a:lnSpc>
                <a:spcPct val="100000"/>
              </a:lnSpc>
            </a:pPr>
            <a:endParaRPr lang="en-US" sz="2000" b="0" strike="noStrike" spc="-1" dirty="0">
              <a:solidFill>
                <a:srgbClr val="404040"/>
              </a:solidFill>
              <a:uFill>
                <a:solidFill>
                  <a:srgbClr val="FFFFFF"/>
                </a:solidFill>
              </a:uFill>
              <a:latin typeface="Calibri"/>
            </a:endParaRPr>
          </a:p>
          <a:p>
            <a:pPr>
              <a:lnSpc>
                <a:spcPct val="100000"/>
              </a:lnSpc>
            </a:pPr>
            <a:r>
              <a:rPr lang="en-US" sz="2000" b="1" strike="noStrike" spc="-1" dirty="0">
                <a:solidFill>
                  <a:srgbClr val="404040"/>
                </a:solidFill>
                <a:uFill>
                  <a:solidFill>
                    <a:srgbClr val="FFFFFF"/>
                  </a:solidFill>
                </a:uFill>
                <a:latin typeface="Calibri"/>
              </a:rPr>
              <a:t>How could the communicative side be taken into consideration? </a:t>
            </a:r>
            <a:endParaRPr lang="en-US" sz="2000" b="0" strike="noStrike" spc="-1" dirty="0">
              <a:solidFill>
                <a:srgbClr val="40404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TextShape 1"/>
          <p:cNvSpPr txBox="1"/>
          <p:nvPr/>
        </p:nvSpPr>
        <p:spPr>
          <a:xfrm>
            <a:off x="1066680" y="263520"/>
            <a:ext cx="10058040" cy="1450440"/>
          </a:xfrm>
          <a:prstGeom prst="rect">
            <a:avLst/>
          </a:prstGeom>
          <a:noFill/>
          <a:ln>
            <a:noFill/>
          </a:ln>
        </p:spPr>
        <p:txBody>
          <a:bodyPr anchor="b"/>
          <a:lstStyle/>
          <a:p>
            <a:pPr>
              <a:lnSpc>
                <a:spcPct val="100000"/>
              </a:lnSpc>
            </a:pPr>
            <a:r>
              <a:rPr lang="en-US" sz="4000" b="0" strike="noStrike" spc="-49">
                <a:solidFill>
                  <a:srgbClr val="404040"/>
                </a:solidFill>
                <a:uFill>
                  <a:solidFill>
                    <a:srgbClr val="FFFFFF"/>
                  </a:solidFill>
                </a:uFill>
                <a:latin typeface="Arial"/>
              </a:rPr>
              <a:t>The cooperative principle</a:t>
            </a:r>
            <a:endParaRPr lang="en-US" sz="1800" b="0" strike="noStrike" spc="-1">
              <a:solidFill>
                <a:srgbClr val="000000"/>
              </a:solidFill>
              <a:uFill>
                <a:solidFill>
                  <a:srgbClr val="FFFFFF"/>
                </a:solidFill>
              </a:uFill>
              <a:latin typeface="Calibri"/>
            </a:endParaRPr>
          </a:p>
        </p:txBody>
      </p:sp>
      <p:sp>
        <p:nvSpPr>
          <p:cNvPr id="185" name="TextShape 2"/>
          <p:cNvSpPr txBox="1"/>
          <p:nvPr/>
        </p:nvSpPr>
        <p:spPr>
          <a:xfrm>
            <a:off x="1097280" y="1845720"/>
            <a:ext cx="10058040" cy="4023000"/>
          </a:xfrm>
          <a:prstGeom prst="rect">
            <a:avLst/>
          </a:prstGeom>
          <a:noFill/>
          <a:ln>
            <a:noFill/>
          </a:ln>
        </p:spPr>
        <p:txBody>
          <a:bodyPr lIns="0" rIns="0"/>
          <a:lstStyle/>
          <a:p>
            <a:pPr>
              <a:lnSpc>
                <a:spcPct val="100000"/>
              </a:lnSpc>
            </a:pPr>
            <a:r>
              <a:rPr lang="en-US" sz="2000" b="0" strike="noStrike" spc="-1">
                <a:solidFill>
                  <a:srgbClr val="404040"/>
                </a:solidFill>
                <a:uFill>
                  <a:solidFill>
                    <a:srgbClr val="FFFFFF"/>
                  </a:solidFill>
                </a:uFill>
                <a:latin typeface="Calibri"/>
              </a:rPr>
              <a:t>  Maybe possible to adjust Grice‘s maxims for this particular situation? </a:t>
            </a:r>
          </a:p>
          <a:p>
            <a:pPr>
              <a:lnSpc>
                <a:spcPct val="100000"/>
              </a:lnSpc>
            </a:pPr>
            <a:endParaRPr lang="en-US" sz="2000" b="0" strike="noStrike" spc="-1">
              <a:solidFill>
                <a:srgbClr val="404040"/>
              </a:solidFill>
              <a:uFill>
                <a:solidFill>
                  <a:srgbClr val="FFFFFF"/>
                </a:solidFill>
              </a:uFill>
              <a:latin typeface="Calibri"/>
            </a:endParaRPr>
          </a:p>
          <a:p>
            <a:pPr marL="91440" indent="-91080">
              <a:lnSpc>
                <a:spcPct val="90000"/>
              </a:lnSpc>
              <a:buClr>
                <a:srgbClr val="E48312"/>
              </a:buClr>
              <a:buFont typeface="Calibri"/>
              <a:buChar char=" "/>
            </a:pPr>
            <a:r>
              <a:rPr lang="en-US" sz="2000" b="1" strike="noStrike" spc="-1">
                <a:solidFill>
                  <a:srgbClr val="404040"/>
                </a:solidFill>
                <a:uFill>
                  <a:solidFill>
                    <a:srgbClr val="FFFFFF"/>
                  </a:solidFill>
                </a:uFill>
                <a:latin typeface="Calibri"/>
              </a:rPr>
              <a:t>The maxim of quantity -</a:t>
            </a:r>
            <a:r>
              <a:rPr lang="en-US" sz="2000" b="0" strike="noStrike" spc="-1">
                <a:solidFill>
                  <a:srgbClr val="404040"/>
                </a:solidFill>
                <a:uFill>
                  <a:solidFill>
                    <a:srgbClr val="FFFFFF"/>
                  </a:solidFill>
                </a:uFill>
                <a:latin typeface="Calibri"/>
              </a:rPr>
              <a:t> be as informative as possible and give as much information as is needed, and no more.</a:t>
            </a:r>
          </a:p>
          <a:p>
            <a:pPr marL="91440" indent="-91080">
              <a:lnSpc>
                <a:spcPct val="90000"/>
              </a:lnSpc>
              <a:buClr>
                <a:srgbClr val="E48312"/>
              </a:buClr>
              <a:buFont typeface="Calibri"/>
              <a:buChar char=" "/>
            </a:pPr>
            <a:r>
              <a:rPr lang="en-US" sz="2000" b="1" strike="noStrike" spc="-1">
                <a:solidFill>
                  <a:srgbClr val="404040"/>
                </a:solidFill>
                <a:uFill>
                  <a:solidFill>
                    <a:srgbClr val="FFFFFF"/>
                  </a:solidFill>
                </a:uFill>
                <a:latin typeface="Calibri"/>
              </a:rPr>
              <a:t>The maxim of quality -</a:t>
            </a:r>
            <a:r>
              <a:rPr lang="en-US" sz="2000" b="0" strike="noStrike" spc="-1">
                <a:solidFill>
                  <a:srgbClr val="404040"/>
                </a:solidFill>
                <a:uFill>
                  <a:solidFill>
                    <a:srgbClr val="FFFFFF"/>
                  </a:solidFill>
                </a:uFill>
                <a:latin typeface="Calibri"/>
              </a:rPr>
              <a:t> be truthful and don’t give information that is false or that is not supported by evidence.</a:t>
            </a:r>
          </a:p>
          <a:p>
            <a:pPr marL="91440" indent="-91080">
              <a:lnSpc>
                <a:spcPct val="90000"/>
              </a:lnSpc>
              <a:buClr>
                <a:srgbClr val="E48312"/>
              </a:buClr>
              <a:buFont typeface="Calibri"/>
              <a:buChar char=" "/>
            </a:pPr>
            <a:r>
              <a:rPr lang="en-US" sz="2000" b="1" strike="noStrike" spc="-1">
                <a:solidFill>
                  <a:srgbClr val="404040"/>
                </a:solidFill>
                <a:uFill>
                  <a:solidFill>
                    <a:srgbClr val="FFFFFF"/>
                  </a:solidFill>
                </a:uFill>
                <a:latin typeface="Calibri"/>
              </a:rPr>
              <a:t>The maxim of relation - </a:t>
            </a:r>
            <a:r>
              <a:rPr lang="en-US" sz="2000" b="0" strike="noStrike" spc="-1">
                <a:solidFill>
                  <a:srgbClr val="404040"/>
                </a:solidFill>
                <a:uFill>
                  <a:solidFill>
                    <a:srgbClr val="FFFFFF"/>
                  </a:solidFill>
                </a:uFill>
                <a:latin typeface="Calibri"/>
              </a:rPr>
              <a:t>be relevant and say things that are pertinent to the discussion.</a:t>
            </a:r>
          </a:p>
          <a:p>
            <a:pPr marL="91440" indent="-91080">
              <a:lnSpc>
                <a:spcPct val="90000"/>
              </a:lnSpc>
              <a:buClr>
                <a:srgbClr val="E48312"/>
              </a:buClr>
              <a:buFont typeface="Calibri"/>
              <a:buChar char=" "/>
            </a:pPr>
            <a:r>
              <a:rPr lang="en-US" sz="2000" b="1" strike="noStrike" spc="-1">
                <a:solidFill>
                  <a:srgbClr val="404040"/>
                </a:solidFill>
                <a:uFill>
                  <a:solidFill>
                    <a:srgbClr val="FFFFFF"/>
                  </a:solidFill>
                </a:uFill>
                <a:latin typeface="Calibri"/>
              </a:rPr>
              <a:t>The maxim of manner -</a:t>
            </a:r>
            <a:r>
              <a:rPr lang="en-US" sz="2000" b="0" strike="noStrike" spc="-1">
                <a:solidFill>
                  <a:srgbClr val="404040"/>
                </a:solidFill>
                <a:uFill>
                  <a:solidFill>
                    <a:srgbClr val="FFFFFF"/>
                  </a:solidFill>
                </a:uFill>
                <a:latin typeface="Calibri"/>
              </a:rPr>
              <a:t> be as clear, as brief and as orderly as possible in what is said, and avoid obscurity and ambiguity.</a:t>
            </a:r>
          </a:p>
          <a:p>
            <a:pPr>
              <a:lnSpc>
                <a:spcPct val="90000"/>
              </a:lnSpc>
            </a:pPr>
            <a:endParaRPr lang="en-US" sz="2000" b="0" strike="noStrike" spc="-1">
              <a:solidFill>
                <a:srgbClr val="40404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extShape 1"/>
          <p:cNvSpPr txBox="1"/>
          <p:nvPr/>
        </p:nvSpPr>
        <p:spPr>
          <a:xfrm>
            <a:off x="1097280" y="286560"/>
            <a:ext cx="10058040" cy="1450440"/>
          </a:xfrm>
          <a:prstGeom prst="rect">
            <a:avLst/>
          </a:prstGeom>
          <a:noFill/>
          <a:ln>
            <a:noFill/>
          </a:ln>
        </p:spPr>
        <p:txBody>
          <a:bodyPr anchor="b"/>
          <a:lstStyle/>
          <a:p>
            <a:pPr>
              <a:lnSpc>
                <a:spcPct val="100000"/>
              </a:lnSpc>
            </a:pPr>
            <a:r>
              <a:rPr lang="en-US" sz="3200" b="0" strike="noStrike" spc="-49">
                <a:solidFill>
                  <a:srgbClr val="404040"/>
                </a:solidFill>
                <a:uFill>
                  <a:solidFill>
                    <a:srgbClr val="FFFFFF"/>
                  </a:solidFill>
                </a:uFill>
                <a:latin typeface="Arial"/>
              </a:rPr>
              <a:t>Adjusting it to „Klarspråk“</a:t>
            </a:r>
            <a:endParaRPr lang="en-US" sz="1800" b="0" strike="noStrike" spc="-1">
              <a:solidFill>
                <a:srgbClr val="000000"/>
              </a:solidFill>
              <a:uFill>
                <a:solidFill>
                  <a:srgbClr val="FFFFFF"/>
                </a:solidFill>
              </a:uFill>
              <a:latin typeface="Calibri"/>
            </a:endParaRPr>
          </a:p>
        </p:txBody>
      </p:sp>
      <p:sp>
        <p:nvSpPr>
          <p:cNvPr id="187" name="TextShape 2"/>
          <p:cNvSpPr txBox="1"/>
          <p:nvPr/>
        </p:nvSpPr>
        <p:spPr>
          <a:xfrm>
            <a:off x="1097280" y="1845720"/>
            <a:ext cx="10058040" cy="4023000"/>
          </a:xfrm>
          <a:prstGeom prst="rect">
            <a:avLst/>
          </a:prstGeom>
          <a:noFill/>
          <a:ln>
            <a:noFill/>
          </a:ln>
        </p:spPr>
        <p:txBody>
          <a:bodyPr lIns="0" rIns="0"/>
          <a:lstStyle/>
          <a:p>
            <a:pPr>
              <a:lnSpc>
                <a:spcPct val="90000"/>
              </a:lnSpc>
            </a:pPr>
            <a:endParaRPr lang="en-US" sz="2000" b="0" strike="noStrike" spc="-1" dirty="0">
              <a:solidFill>
                <a:srgbClr val="404040"/>
              </a:solidFill>
              <a:uFill>
                <a:solidFill>
                  <a:srgbClr val="FFFFFF"/>
                </a:solidFill>
              </a:uFill>
              <a:latin typeface="Calibri"/>
            </a:endParaRPr>
          </a:p>
          <a:p>
            <a:pPr marL="91440" indent="-91080">
              <a:lnSpc>
                <a:spcPct val="90000"/>
              </a:lnSpc>
              <a:buClr>
                <a:srgbClr val="E48312"/>
              </a:buClr>
              <a:buFont typeface="Calibri"/>
              <a:buChar char=" "/>
            </a:pPr>
            <a:r>
              <a:rPr lang="en-US" sz="2000" b="1" strike="noStrike" spc="-1" dirty="0">
                <a:solidFill>
                  <a:srgbClr val="404040"/>
                </a:solidFill>
                <a:uFill>
                  <a:solidFill>
                    <a:srgbClr val="FFFFFF"/>
                  </a:solidFill>
                </a:uFill>
                <a:latin typeface="Calibri"/>
              </a:rPr>
              <a:t>The maxim of quality –</a:t>
            </a:r>
            <a:r>
              <a:rPr lang="en-US" sz="2000" b="0" strike="noStrike" spc="-1" dirty="0">
                <a:solidFill>
                  <a:srgbClr val="404040"/>
                </a:solidFill>
                <a:uFill>
                  <a:solidFill>
                    <a:srgbClr val="FFFFFF"/>
                  </a:solidFill>
                </a:uFill>
                <a:latin typeface="Calibri"/>
              </a:rPr>
              <a:t> The receiver </a:t>
            </a:r>
            <a:r>
              <a:rPr lang="en-US" sz="2000" spc="-1" dirty="0">
                <a:solidFill>
                  <a:srgbClr val="404040"/>
                </a:solidFill>
                <a:uFill>
                  <a:solidFill>
                    <a:srgbClr val="FFFFFF"/>
                  </a:solidFill>
                </a:uFill>
                <a:latin typeface="Calibri"/>
              </a:rPr>
              <a:t>should be</a:t>
            </a:r>
            <a:r>
              <a:rPr lang="en-US" sz="2000" b="0" strike="noStrike" spc="-1" dirty="0">
                <a:solidFill>
                  <a:srgbClr val="404040"/>
                </a:solidFill>
                <a:uFill>
                  <a:solidFill>
                    <a:srgbClr val="FFFFFF"/>
                  </a:solidFill>
                </a:uFill>
                <a:latin typeface="Calibri"/>
              </a:rPr>
              <a:t> able to properly use and understand the given information</a:t>
            </a:r>
          </a:p>
          <a:p>
            <a:pPr>
              <a:lnSpc>
                <a:spcPct val="90000"/>
              </a:lnSpc>
            </a:pPr>
            <a:endParaRPr lang="en-US" sz="2000" b="0" strike="noStrike" spc="-1" dirty="0">
              <a:solidFill>
                <a:srgbClr val="404040"/>
              </a:solidFill>
              <a:uFill>
                <a:solidFill>
                  <a:srgbClr val="FFFFFF"/>
                </a:solidFill>
              </a:uFill>
              <a:latin typeface="Calibri"/>
            </a:endParaRPr>
          </a:p>
          <a:p>
            <a:pPr marL="91440" indent="-91080">
              <a:lnSpc>
                <a:spcPct val="90000"/>
              </a:lnSpc>
              <a:buClr>
                <a:srgbClr val="E48312"/>
              </a:buClr>
              <a:buFont typeface="Calibri"/>
              <a:buChar char=" "/>
            </a:pPr>
            <a:r>
              <a:rPr lang="en-US" sz="2000" b="0" strike="noStrike" spc="-1" dirty="0">
                <a:solidFill>
                  <a:srgbClr val="404040"/>
                </a:solidFill>
                <a:uFill>
                  <a:solidFill>
                    <a:srgbClr val="FFFFFF"/>
                  </a:solidFill>
                </a:uFill>
                <a:latin typeface="Calibri"/>
              </a:rPr>
              <a:t>These maxims could then be used by sender and receiver to review the text, and to consider whether </a:t>
            </a:r>
            <a:r>
              <a:rPr lang="en-US" sz="2000" b="0" strike="noStrike" spc="-1" dirty="0" err="1">
                <a:solidFill>
                  <a:srgbClr val="404040"/>
                </a:solidFill>
                <a:uFill>
                  <a:solidFill>
                    <a:srgbClr val="FFFFFF"/>
                  </a:solidFill>
                </a:uFill>
                <a:latin typeface="Calibri"/>
              </a:rPr>
              <a:t>Klarspråk</a:t>
            </a:r>
            <a:r>
              <a:rPr lang="en-US" sz="2000" b="0" strike="noStrike" spc="-1" dirty="0">
                <a:solidFill>
                  <a:srgbClr val="404040"/>
                </a:solidFill>
                <a:uFill>
                  <a:solidFill>
                    <a:srgbClr val="FFFFFF"/>
                  </a:solidFill>
                </a:uFill>
                <a:latin typeface="Calibri"/>
              </a:rPr>
              <a:t> has been effectively applied. </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TextShape 1"/>
          <p:cNvSpPr txBox="1"/>
          <p:nvPr/>
        </p:nvSpPr>
        <p:spPr>
          <a:xfrm>
            <a:off x="1097280" y="286560"/>
            <a:ext cx="10058040" cy="1450440"/>
          </a:xfrm>
          <a:prstGeom prst="rect">
            <a:avLst/>
          </a:prstGeom>
          <a:noFill/>
          <a:ln>
            <a:noFill/>
          </a:ln>
        </p:spPr>
        <p:txBody>
          <a:bodyPr anchor="b"/>
          <a:lstStyle/>
          <a:p>
            <a:pPr>
              <a:lnSpc>
                <a:spcPct val="100000"/>
              </a:lnSpc>
            </a:pPr>
            <a:r>
              <a:rPr lang="en-US" sz="4800" b="0" strike="noStrike" spc="-49">
                <a:solidFill>
                  <a:srgbClr val="404040"/>
                </a:solidFill>
                <a:uFill>
                  <a:solidFill>
                    <a:srgbClr val="FFFFFF"/>
                  </a:solidFill>
                </a:uFill>
                <a:latin typeface="Calibri Light"/>
              </a:rPr>
              <a:t>Links</a:t>
            </a:r>
            <a:endParaRPr lang="en-US" sz="1800" b="0" strike="noStrike" spc="-1">
              <a:solidFill>
                <a:srgbClr val="000000"/>
              </a:solidFill>
              <a:uFill>
                <a:solidFill>
                  <a:srgbClr val="FFFFFF"/>
                </a:solidFill>
              </a:uFill>
              <a:latin typeface="Calibri"/>
            </a:endParaRPr>
          </a:p>
        </p:txBody>
      </p:sp>
      <p:sp>
        <p:nvSpPr>
          <p:cNvPr id="189" name="TextShape 2"/>
          <p:cNvSpPr txBox="1"/>
          <p:nvPr/>
        </p:nvSpPr>
        <p:spPr>
          <a:xfrm>
            <a:off x="1097280" y="1845720"/>
            <a:ext cx="10058040" cy="4023000"/>
          </a:xfrm>
          <a:prstGeom prst="rect">
            <a:avLst/>
          </a:prstGeom>
          <a:noFill/>
          <a:ln>
            <a:noFill/>
          </a:ln>
        </p:spPr>
        <p:txBody>
          <a:bodyPr lIns="0" rIns="0"/>
          <a:lstStyle/>
          <a:p>
            <a:pPr marL="91440" indent="-91080">
              <a:lnSpc>
                <a:spcPct val="90000"/>
              </a:lnSpc>
              <a:buClr>
                <a:srgbClr val="E48312"/>
              </a:buClr>
              <a:buFont typeface="Calibri"/>
              <a:buChar char=" "/>
            </a:pPr>
            <a:r>
              <a:rPr lang="en-US" sz="2000" b="0" strike="noStrike" spc="-1" dirty="0">
                <a:uFill>
                  <a:solidFill>
                    <a:srgbClr val="FFFFFF"/>
                  </a:solidFill>
                </a:uFill>
                <a:latin typeface="Calibri"/>
                <a:hlinkClick r:id="rId3"/>
              </a:rPr>
              <a:t>Database</a:t>
            </a:r>
          </a:p>
          <a:p>
            <a:pPr marL="91440" indent="-91080">
              <a:lnSpc>
                <a:spcPct val="90000"/>
              </a:lnSpc>
              <a:buClr>
                <a:srgbClr val="E48312"/>
              </a:buClr>
              <a:buFont typeface="Calibri"/>
              <a:buChar char=" "/>
            </a:pPr>
            <a:r>
              <a:rPr lang="en-US" sz="2000" b="0" u="sng" strike="noStrike" spc="-1" dirty="0">
                <a:solidFill>
                  <a:srgbClr val="5EB2EA"/>
                </a:solidFill>
                <a:uFill>
                  <a:solidFill>
                    <a:srgbClr val="FFFFFF"/>
                  </a:solidFill>
                </a:uFill>
                <a:latin typeface="Calibri"/>
                <a:hlinkClick r:id="rId3"/>
              </a:rPr>
              <a:t>http://www.sprakradet.no/Klarsprak/kommunesektoren/</a:t>
            </a:r>
            <a:endParaRPr lang="en-US" sz="2000" b="0" strike="noStrike" spc="-1" dirty="0">
              <a:solidFill>
                <a:srgbClr val="404040"/>
              </a:solidFill>
              <a:uFill>
                <a:solidFill>
                  <a:srgbClr val="FFFFFF"/>
                </a:solidFill>
              </a:uFill>
              <a:latin typeface="Calibri"/>
            </a:endParaRPr>
          </a:p>
          <a:p>
            <a:pPr>
              <a:lnSpc>
                <a:spcPct val="90000"/>
              </a:lnSpc>
            </a:pPr>
            <a:endParaRPr lang="en-US" sz="2000" b="0" strike="noStrike" spc="-1" dirty="0">
              <a:solidFill>
                <a:srgbClr val="404040"/>
              </a:solidFill>
              <a:uFill>
                <a:solidFill>
                  <a:srgbClr val="FFFFFF"/>
                </a:solidFill>
              </a:uFill>
              <a:latin typeface="Calibri"/>
            </a:endParaRPr>
          </a:p>
          <a:p>
            <a:pPr>
              <a:lnSpc>
                <a:spcPct val="90000"/>
              </a:lnSpc>
            </a:pPr>
            <a:r>
              <a:rPr lang="en-US" sz="2000" spc="-1" dirty="0">
                <a:solidFill>
                  <a:srgbClr val="404040"/>
                </a:solidFill>
                <a:uFill>
                  <a:solidFill>
                    <a:srgbClr val="FFFFFF"/>
                  </a:solidFill>
                </a:uFill>
                <a:latin typeface="Calibri"/>
              </a:rPr>
              <a:t>  E-learning Course</a:t>
            </a:r>
            <a:endParaRPr lang="en-US" sz="2000" b="0" strike="noStrike" spc="-1" dirty="0">
              <a:solidFill>
                <a:srgbClr val="404040"/>
              </a:solidFill>
              <a:uFill>
                <a:solidFill>
                  <a:srgbClr val="FFFFFF"/>
                </a:solidFill>
              </a:uFill>
              <a:latin typeface="Calibri"/>
            </a:endParaRPr>
          </a:p>
          <a:p>
            <a:pPr marL="91440" indent="-91080">
              <a:lnSpc>
                <a:spcPct val="90000"/>
              </a:lnSpc>
              <a:buClr>
                <a:srgbClr val="E48312"/>
              </a:buClr>
              <a:buFont typeface="Calibri"/>
              <a:buChar char=" "/>
            </a:pPr>
            <a:r>
              <a:rPr lang="en-US" sz="2000" b="0" u="sng" strike="noStrike" spc="-1" dirty="0">
                <a:solidFill>
                  <a:srgbClr val="5EB2EA"/>
                </a:solidFill>
                <a:uFill>
                  <a:solidFill>
                    <a:srgbClr val="FFFFFF"/>
                  </a:solidFill>
                </a:uFill>
                <a:latin typeface="Calibri"/>
                <a:hlinkClick r:id="rId4"/>
              </a:rPr>
              <a:t>https://laeringsplattformen.difi.no/kurs/991825827/den-gylne-pennen-et-e-laeringskurs-i-klarsprak</a:t>
            </a:r>
            <a:endParaRPr lang="en-US" sz="2000" b="0" strike="noStrike" spc="-1" dirty="0">
              <a:solidFill>
                <a:srgbClr val="404040"/>
              </a:solidFill>
              <a:uFill>
                <a:solidFill>
                  <a:srgbClr val="FFFFFF"/>
                </a:solidFill>
              </a:uFill>
              <a:latin typeface="Calibri"/>
            </a:endParaRPr>
          </a:p>
          <a:p>
            <a:pPr>
              <a:lnSpc>
                <a:spcPct val="90000"/>
              </a:lnSpc>
            </a:pPr>
            <a:endParaRPr lang="en-US" sz="2000" b="0" strike="noStrike" spc="-1" dirty="0">
              <a:solidFill>
                <a:srgbClr val="404040"/>
              </a:solidFill>
              <a:uFill>
                <a:solidFill>
                  <a:srgbClr val="FFFFFF"/>
                </a:solidFill>
              </a:uFill>
              <a:latin typeface="Calibri"/>
            </a:endParaRPr>
          </a:p>
          <a:p>
            <a:pPr>
              <a:lnSpc>
                <a:spcPct val="90000"/>
              </a:lnSpc>
            </a:pPr>
            <a:endParaRPr lang="en-US" sz="2000" b="0" strike="noStrike" spc="-1" dirty="0">
              <a:solidFill>
                <a:srgbClr val="404040"/>
              </a:solidFill>
              <a:uFill>
                <a:solidFill>
                  <a:srgbClr val="FFFFFF"/>
                </a:solidFill>
              </a:uFill>
              <a:latin typeface="Calibri"/>
            </a:endParaRPr>
          </a:p>
          <a:p>
            <a:pPr>
              <a:lnSpc>
                <a:spcPct val="90000"/>
              </a:lnSpc>
            </a:pPr>
            <a:endParaRPr lang="en-US" sz="2000" b="0" strike="noStrike" spc="-1" dirty="0">
              <a:solidFill>
                <a:srgbClr val="40404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e 2">
            <a:extLst>
              <a:ext uri="{FF2B5EF4-FFF2-40B4-BE49-F238E27FC236}">
                <a16:creationId xmlns:a16="http://schemas.microsoft.com/office/drawing/2014/main" id="{662F04DD-776E-4A30-B18F-320DC54E59F2}"/>
              </a:ext>
            </a:extLst>
          </p:cNvPr>
          <p:cNvPicPr>
            <a:picLocks noChangeAspect="1"/>
          </p:cNvPicPr>
          <p:nvPr/>
        </p:nvPicPr>
        <p:blipFill rotWithShape="1">
          <a:blip r:embed="rId3">
            <a:extLst>
              <a:ext uri="{28A0092B-C50C-407E-A947-70E740481C1C}">
                <a14:useLocalDpi xmlns:a14="http://schemas.microsoft.com/office/drawing/2010/main" val="0"/>
              </a:ext>
            </a:extLst>
          </a:blip>
          <a:srcRect t="3433"/>
          <a:stretch/>
        </p:blipFill>
        <p:spPr>
          <a:xfrm>
            <a:off x="20" y="10"/>
            <a:ext cx="12191980" cy="6857990"/>
          </a:xfrm>
          <a:prstGeom prst="rect">
            <a:avLst/>
          </a:prstGeom>
        </p:spPr>
      </p:pic>
      <p:sp>
        <p:nvSpPr>
          <p:cNvPr id="134" name="TextShape 2"/>
          <p:cNvSpPr txBox="1"/>
          <p:nvPr/>
        </p:nvSpPr>
        <p:spPr>
          <a:xfrm>
            <a:off x="1097280" y="1845720"/>
            <a:ext cx="10058040" cy="4023000"/>
          </a:xfrm>
          <a:prstGeom prst="rect">
            <a:avLst/>
          </a:prstGeom>
          <a:noFill/>
          <a:ln>
            <a:noFill/>
          </a:ln>
        </p:spPr>
        <p:txBody>
          <a:bodyPr lIns="0" rIns="0"/>
          <a:lstStyle/>
          <a:p>
            <a:pPr>
              <a:lnSpc>
                <a:spcPct val="90000"/>
              </a:lnSpc>
            </a:pPr>
            <a:endParaRPr lang="en-US" sz="2000" b="0" strike="noStrike" spc="-1" dirty="0">
              <a:solidFill>
                <a:srgbClr val="40404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5" name="TextShape 1"/>
          <p:cNvSpPr txBox="1"/>
          <p:nvPr/>
        </p:nvSpPr>
        <p:spPr>
          <a:xfrm>
            <a:off x="1097280" y="286560"/>
            <a:ext cx="10058040" cy="1450440"/>
          </a:xfrm>
          <a:prstGeom prst="rect">
            <a:avLst/>
          </a:prstGeom>
          <a:noFill/>
          <a:ln>
            <a:noFill/>
          </a:ln>
        </p:spPr>
        <p:txBody>
          <a:bodyPr anchor="b"/>
          <a:lstStyle/>
          <a:p>
            <a:pPr>
              <a:lnSpc>
                <a:spcPct val="100000"/>
              </a:lnSpc>
            </a:pPr>
            <a:r>
              <a:rPr lang="en-US" sz="3600" b="0" strike="noStrike" spc="-49">
                <a:solidFill>
                  <a:srgbClr val="404040"/>
                </a:solidFill>
                <a:uFill>
                  <a:solidFill>
                    <a:srgbClr val="FFFFFF"/>
                  </a:solidFill>
                </a:uFill>
                <a:latin typeface="Arial"/>
              </a:rPr>
              <a:t>The communication gap</a:t>
            </a:r>
            <a:endParaRPr lang="en-US" sz="1800" b="0" strike="noStrike" spc="-1">
              <a:solidFill>
                <a:srgbClr val="000000"/>
              </a:solidFill>
              <a:uFill>
                <a:solidFill>
                  <a:srgbClr val="FFFFFF"/>
                </a:solidFill>
              </a:uFill>
              <a:latin typeface="Calibri"/>
            </a:endParaRPr>
          </a:p>
        </p:txBody>
      </p:sp>
      <p:sp>
        <p:nvSpPr>
          <p:cNvPr id="136" name="Line 2"/>
          <p:cNvSpPr/>
          <p:nvPr/>
        </p:nvSpPr>
        <p:spPr>
          <a:xfrm>
            <a:off x="1096920" y="2098440"/>
            <a:ext cx="10058400" cy="360"/>
          </a:xfrm>
          <a:prstGeom prst="line">
            <a:avLst/>
          </a:prstGeom>
          <a:ln>
            <a:solidFill>
              <a:schemeClr val="accent5">
                <a:hueOff val="0"/>
                <a:satOff val="0"/>
                <a:lumOff val="0"/>
                <a:alphaOff val="0"/>
              </a:schemeClr>
            </a:solidFill>
            <a:round/>
          </a:ln>
        </p:spPr>
        <p:style>
          <a:lnRef idx="2">
            <a:scrgbClr r="0" g="0" b="0"/>
          </a:lnRef>
          <a:fillRef idx="0">
            <a:scrgbClr r="0" g="0" b="0"/>
          </a:fillRef>
          <a:effectRef idx="0">
            <a:scrgbClr r="0" g="0" b="0"/>
          </a:effectRef>
          <a:fontRef idx="minor"/>
        </p:style>
      </p:sp>
      <p:sp>
        <p:nvSpPr>
          <p:cNvPr id="137" name="CustomShape 3"/>
          <p:cNvSpPr/>
          <p:nvPr/>
        </p:nvSpPr>
        <p:spPr>
          <a:xfrm>
            <a:off x="1096920" y="2098440"/>
            <a:ext cx="10058040" cy="189252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90000"/>
              </a:lnSpc>
            </a:pPr>
            <a:r>
              <a:rPr lang="de-DE" sz="2400" b="0" strike="noStrike" spc="-1" dirty="0" err="1">
                <a:solidFill>
                  <a:srgbClr val="000000"/>
                </a:solidFill>
                <a:uFill>
                  <a:solidFill>
                    <a:srgbClr val="FFFFFF"/>
                  </a:solidFill>
                </a:uFill>
                <a:latin typeface="Calibri"/>
              </a:rPr>
              <a:t>What</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happened</a:t>
            </a:r>
            <a:r>
              <a:rPr lang="de-DE" sz="2400" b="0" strike="noStrike" spc="-1" dirty="0">
                <a:solidFill>
                  <a:srgbClr val="000000"/>
                </a:solidFill>
                <a:uFill>
                  <a:solidFill>
                    <a:srgbClr val="FFFFFF"/>
                  </a:solidFill>
                </a:uFill>
                <a:latin typeface="Calibri"/>
              </a:rPr>
              <a:t>? </a:t>
            </a:r>
            <a:r>
              <a:rPr lang="de-DE" sz="2400" strike="noStrike" spc="-1" dirty="0">
                <a:solidFill>
                  <a:srgbClr val="000000"/>
                </a:solidFill>
                <a:uFill>
                  <a:solidFill>
                    <a:srgbClr val="FFFFFF"/>
                  </a:solidFill>
                </a:uFill>
                <a:latin typeface="Calibri"/>
              </a:rPr>
              <a:t>Frida</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understood</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the</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text</a:t>
            </a:r>
            <a:r>
              <a:rPr lang="de-DE" sz="2400" b="0" strike="noStrike" spc="-1" dirty="0">
                <a:solidFill>
                  <a:srgbClr val="000000"/>
                </a:solidFill>
                <a:uFill>
                  <a:solidFill>
                    <a:srgbClr val="FFFFFF"/>
                  </a:solidFill>
                </a:uFill>
                <a:latin typeface="Calibri"/>
              </a:rPr>
              <a:t> and </a:t>
            </a:r>
            <a:r>
              <a:rPr lang="de-DE" sz="2400" b="0" strike="noStrike" spc="-1" dirty="0" err="1">
                <a:solidFill>
                  <a:srgbClr val="000000"/>
                </a:solidFill>
                <a:uFill>
                  <a:solidFill>
                    <a:srgbClr val="FFFFFF"/>
                  </a:solidFill>
                </a:uFill>
                <a:latin typeface="Calibri"/>
              </a:rPr>
              <a:t>prepared</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by</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filling</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water</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into</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bottles</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while</a:t>
            </a:r>
            <a:r>
              <a:rPr lang="de-DE" sz="2400" b="0" strike="noStrike" spc="-1" dirty="0">
                <a:solidFill>
                  <a:srgbClr val="000000"/>
                </a:solidFill>
                <a:uFill>
                  <a:solidFill>
                    <a:srgbClr val="FFFFFF"/>
                  </a:solidFill>
                </a:uFill>
                <a:latin typeface="Calibri"/>
              </a:rPr>
              <a:t> </a:t>
            </a:r>
            <a:r>
              <a:rPr lang="de-DE" sz="2400" spc="-1" dirty="0">
                <a:solidFill>
                  <a:srgbClr val="000000"/>
                </a:solidFill>
                <a:uFill>
                  <a:solidFill>
                    <a:srgbClr val="FFFFFF"/>
                  </a:solidFill>
                </a:uFill>
                <a:latin typeface="Calibri"/>
              </a:rPr>
              <a:t>David</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misunderstood</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completely</a:t>
            </a:r>
            <a:r>
              <a:rPr lang="de-DE" sz="2400" b="0" strike="noStrike" spc="-1" dirty="0">
                <a:solidFill>
                  <a:srgbClr val="000000"/>
                </a:solidFill>
                <a:uFill>
                  <a:solidFill>
                    <a:srgbClr val="FFFFFF"/>
                  </a:solidFill>
                </a:uFill>
                <a:latin typeface="Calibri"/>
              </a:rPr>
              <a:t> and was </a:t>
            </a:r>
            <a:r>
              <a:rPr lang="de-DE" sz="2400" b="0" strike="noStrike" spc="-1" dirty="0" err="1">
                <a:solidFill>
                  <a:srgbClr val="000000"/>
                </a:solidFill>
                <a:uFill>
                  <a:solidFill>
                    <a:srgbClr val="FFFFFF"/>
                  </a:solidFill>
                </a:uFill>
                <a:latin typeface="Calibri"/>
              </a:rPr>
              <a:t>left</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unprepared</a:t>
            </a:r>
            <a:r>
              <a:rPr lang="de-DE" sz="2400" b="0" strike="noStrike" spc="-1" dirty="0">
                <a:solidFill>
                  <a:srgbClr val="000000"/>
                </a:solidFill>
                <a:uFill>
                  <a:solidFill>
                    <a:srgbClr val="FFFFFF"/>
                  </a:solidFill>
                </a:uFill>
                <a:latin typeface="Calibri"/>
              </a:rPr>
              <a:t>.</a:t>
            </a:r>
            <a:endParaRPr lang="de-DE" sz="1800" b="0" strike="noStrike" spc="-1" dirty="0">
              <a:solidFill>
                <a:srgbClr val="000000"/>
              </a:solidFill>
              <a:uFill>
                <a:solidFill>
                  <a:srgbClr val="FFFFFF"/>
                </a:solidFill>
              </a:uFill>
              <a:latin typeface="Arial"/>
            </a:endParaRPr>
          </a:p>
          <a:p>
            <a:pPr>
              <a:lnSpc>
                <a:spcPct val="90000"/>
              </a:lnSpc>
            </a:pPr>
            <a:endParaRPr lang="de-DE" sz="1800" b="0" strike="noStrike" spc="-1" dirty="0">
              <a:solidFill>
                <a:srgbClr val="000000"/>
              </a:solidFill>
              <a:uFill>
                <a:solidFill>
                  <a:srgbClr val="FFFFFF"/>
                </a:solidFill>
              </a:uFill>
              <a:latin typeface="Arial"/>
            </a:endParaRPr>
          </a:p>
          <a:p>
            <a:pPr>
              <a:lnSpc>
                <a:spcPct val="90000"/>
              </a:lnSpc>
            </a:pPr>
            <a:r>
              <a:rPr lang="de-DE" sz="2400" b="0" strike="noStrike" spc="-1" dirty="0" err="1">
                <a:solidFill>
                  <a:srgbClr val="000000"/>
                </a:solidFill>
                <a:uFill>
                  <a:solidFill>
                    <a:srgbClr val="FFFFFF"/>
                  </a:solidFill>
                </a:uFill>
                <a:latin typeface="Calibri"/>
              </a:rPr>
              <a:t>There</a:t>
            </a:r>
            <a:r>
              <a:rPr lang="de-DE" sz="2400" spc="-1" dirty="0">
                <a:solidFill>
                  <a:srgbClr val="000000"/>
                </a:solidFill>
                <a:uFill>
                  <a:solidFill>
                    <a:srgbClr val="FFFFFF"/>
                  </a:solidFill>
                </a:uFill>
                <a:latin typeface="Calibri"/>
              </a:rPr>
              <a:t> </a:t>
            </a:r>
            <a:r>
              <a:rPr lang="de-DE" sz="2400" spc="-1" dirty="0" err="1">
                <a:solidFill>
                  <a:srgbClr val="000000"/>
                </a:solidFill>
                <a:uFill>
                  <a:solidFill>
                    <a:srgbClr val="FFFFFF"/>
                  </a:solidFill>
                </a:uFill>
                <a:latin typeface="Calibri"/>
              </a:rPr>
              <a:t>seems</a:t>
            </a:r>
            <a:r>
              <a:rPr lang="de-DE" sz="2400" spc="-1" dirty="0">
                <a:solidFill>
                  <a:srgbClr val="000000"/>
                </a:solidFill>
                <a:uFill>
                  <a:solidFill>
                    <a:srgbClr val="FFFFFF"/>
                  </a:solidFill>
                </a:uFill>
                <a:latin typeface="Calibri"/>
              </a:rPr>
              <a:t> </a:t>
            </a:r>
            <a:r>
              <a:rPr lang="de-DE" sz="2400" spc="-1" dirty="0" err="1">
                <a:solidFill>
                  <a:srgbClr val="000000"/>
                </a:solidFill>
                <a:uFill>
                  <a:solidFill>
                    <a:srgbClr val="FFFFFF"/>
                  </a:solidFill>
                </a:uFill>
                <a:latin typeface="Calibri"/>
              </a:rPr>
              <a:t>to</a:t>
            </a:r>
            <a:r>
              <a:rPr lang="de-DE" sz="2400" spc="-1" dirty="0">
                <a:solidFill>
                  <a:srgbClr val="000000"/>
                </a:solidFill>
                <a:uFill>
                  <a:solidFill>
                    <a:srgbClr val="FFFFFF"/>
                  </a:solidFill>
                </a:uFill>
                <a:latin typeface="Calibri"/>
              </a:rPr>
              <a:t> </a:t>
            </a:r>
            <a:r>
              <a:rPr lang="de-DE" sz="2400" spc="-1" dirty="0" err="1">
                <a:solidFill>
                  <a:srgbClr val="000000"/>
                </a:solidFill>
                <a:uFill>
                  <a:solidFill>
                    <a:srgbClr val="FFFFFF"/>
                  </a:solidFill>
                </a:uFill>
                <a:latin typeface="Calibri"/>
              </a:rPr>
              <a:t>be</a:t>
            </a:r>
            <a:r>
              <a:rPr lang="de-DE" sz="2400" spc="-1" dirty="0">
                <a:solidFill>
                  <a:srgbClr val="000000"/>
                </a:solidFill>
                <a:uFill>
                  <a:solidFill>
                    <a:srgbClr val="FFFFFF"/>
                  </a:solidFill>
                </a:uFill>
                <a:latin typeface="Calibri"/>
              </a:rPr>
              <a:t> </a:t>
            </a:r>
            <a:r>
              <a:rPr lang="de-DE" sz="2400" b="0" strike="noStrike" spc="-1" dirty="0">
                <a:solidFill>
                  <a:srgbClr val="000000"/>
                </a:solidFill>
                <a:uFill>
                  <a:solidFill>
                    <a:srgbClr val="FFFFFF"/>
                  </a:solidFill>
                </a:uFill>
                <a:latin typeface="Calibri"/>
              </a:rPr>
              <a:t>a </a:t>
            </a:r>
            <a:r>
              <a:rPr lang="de-DE" sz="2400" b="0" strike="noStrike" spc="-1" dirty="0" err="1">
                <a:solidFill>
                  <a:srgbClr val="000000"/>
                </a:solidFill>
                <a:uFill>
                  <a:solidFill>
                    <a:srgbClr val="FFFFFF"/>
                  </a:solidFill>
                </a:uFill>
                <a:latin typeface="Calibri"/>
              </a:rPr>
              <a:t>gap</a:t>
            </a:r>
            <a:r>
              <a:rPr lang="de-DE" sz="2400" b="0" strike="noStrike" spc="-1" dirty="0">
                <a:solidFill>
                  <a:srgbClr val="000000"/>
                </a:solidFill>
                <a:uFill>
                  <a:solidFill>
                    <a:srgbClr val="FFFFFF"/>
                  </a:solidFill>
                </a:uFill>
                <a:latin typeface="Calibri"/>
              </a:rPr>
              <a:t> in </a:t>
            </a:r>
            <a:r>
              <a:rPr lang="de-DE" sz="2400" b="0" strike="noStrike" spc="-1" dirty="0" err="1">
                <a:solidFill>
                  <a:srgbClr val="000000"/>
                </a:solidFill>
                <a:uFill>
                  <a:solidFill>
                    <a:srgbClr val="FFFFFF"/>
                  </a:solidFill>
                </a:uFill>
                <a:latin typeface="Calibri"/>
              </a:rPr>
              <a:t>communication</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between</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governmental</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institutions</a:t>
            </a:r>
            <a:r>
              <a:rPr lang="de-DE" sz="2400" b="0" strike="noStrike" spc="-1" dirty="0">
                <a:solidFill>
                  <a:srgbClr val="000000"/>
                </a:solidFill>
                <a:uFill>
                  <a:solidFill>
                    <a:srgbClr val="FFFFFF"/>
                  </a:solidFill>
                </a:uFill>
                <a:latin typeface="Calibri"/>
              </a:rPr>
              <a:t> and </a:t>
            </a:r>
            <a:r>
              <a:rPr lang="de-DE" sz="2400" b="0" strike="noStrike" spc="-1" dirty="0" err="1">
                <a:solidFill>
                  <a:srgbClr val="000000"/>
                </a:solidFill>
                <a:uFill>
                  <a:solidFill>
                    <a:srgbClr val="FFFFFF"/>
                  </a:solidFill>
                </a:uFill>
                <a:latin typeface="Calibri"/>
              </a:rPr>
              <a:t>the</a:t>
            </a:r>
            <a:r>
              <a:rPr lang="de-DE" sz="2400" b="0" strike="noStrike" spc="-1" dirty="0">
                <a:solidFill>
                  <a:srgbClr val="000000"/>
                </a:solidFill>
                <a:uFill>
                  <a:solidFill>
                    <a:srgbClr val="FFFFFF"/>
                  </a:solidFill>
                </a:uFill>
                <a:latin typeface="Calibri"/>
              </a:rPr>
              <a:t> Davids in </a:t>
            </a:r>
            <a:r>
              <a:rPr lang="de-DE" sz="2400" b="0" strike="noStrike" spc="-1" dirty="0" err="1">
                <a:solidFill>
                  <a:srgbClr val="000000"/>
                </a:solidFill>
                <a:uFill>
                  <a:solidFill>
                    <a:srgbClr val="FFFFFF"/>
                  </a:solidFill>
                </a:uFill>
                <a:latin typeface="Calibri"/>
              </a:rPr>
              <a:t>the</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world</a:t>
            </a:r>
            <a:r>
              <a:rPr lang="de-DE" sz="2400" b="0" strike="noStrike" spc="-1" dirty="0">
                <a:solidFill>
                  <a:srgbClr val="000000"/>
                </a:solidFill>
                <a:uFill>
                  <a:solidFill>
                    <a:srgbClr val="FFFFFF"/>
                  </a:solidFill>
                </a:uFill>
                <a:latin typeface="Calibri"/>
              </a:rPr>
              <a:t>.</a:t>
            </a:r>
            <a:endParaRPr lang="de-DE" sz="1800" b="0" strike="noStrike" spc="-1" dirty="0">
              <a:solidFill>
                <a:srgbClr val="000000"/>
              </a:solidFill>
              <a:uFill>
                <a:solidFill>
                  <a:srgbClr val="FFFFFF"/>
                </a:solidFill>
              </a:uFill>
              <a:latin typeface="Arial"/>
            </a:endParaRPr>
          </a:p>
        </p:txBody>
      </p:sp>
      <p:sp>
        <p:nvSpPr>
          <p:cNvPr id="138" name="Line 4"/>
          <p:cNvSpPr/>
          <p:nvPr/>
        </p:nvSpPr>
        <p:spPr>
          <a:xfrm>
            <a:off x="1096920" y="3991320"/>
            <a:ext cx="10058400" cy="360"/>
          </a:xfrm>
          <a:prstGeom prst="line">
            <a:avLst/>
          </a:prstGeom>
          <a:ln>
            <a:solidFill>
              <a:schemeClr val="accent5">
                <a:hueOff val="0"/>
                <a:satOff val="0"/>
                <a:lumOff val="0"/>
                <a:alphaOff val="0"/>
              </a:schemeClr>
            </a:solidFill>
            <a:round/>
          </a:ln>
        </p:spPr>
        <p:style>
          <a:lnRef idx="2">
            <a:scrgbClr r="0" g="0" b="0"/>
          </a:lnRef>
          <a:fillRef idx="0">
            <a:scrgbClr r="0" g="0" b="0"/>
          </a:fillRef>
          <a:effectRef idx="0">
            <a:scrgbClr r="0" g="0" b="0"/>
          </a:effectRef>
          <a:fontRef idx="minor"/>
        </p:style>
      </p:sp>
      <p:sp>
        <p:nvSpPr>
          <p:cNvPr id="139" name="CustomShape 5"/>
          <p:cNvSpPr/>
          <p:nvPr/>
        </p:nvSpPr>
        <p:spPr>
          <a:xfrm>
            <a:off x="1096920" y="3991680"/>
            <a:ext cx="10058040" cy="1892520"/>
          </a:xfrm>
          <a:prstGeom prst="rect">
            <a:avLst/>
          </a:prstGeom>
          <a:noFill/>
          <a:ln>
            <a:noFill/>
          </a:ln>
        </p:spPr>
        <p:style>
          <a:lnRef idx="0">
            <a:scrgbClr r="0" g="0" b="0"/>
          </a:lnRef>
          <a:fillRef idx="0">
            <a:scrgbClr r="0" g="0" b="0"/>
          </a:fillRef>
          <a:effectRef idx="0">
            <a:scrgbClr r="0" g="0" b="0"/>
          </a:effectRef>
          <a:fontRef idx="minor"/>
        </p:style>
        <p:txBody>
          <a:bodyPr tIns="91440" bIns="91440"/>
          <a:lstStyle/>
          <a:p>
            <a:pPr>
              <a:lnSpc>
                <a:spcPct val="90000"/>
              </a:lnSpc>
            </a:pPr>
            <a:r>
              <a:rPr lang="de-DE" sz="2400" b="0" strike="noStrike" spc="-1" dirty="0">
                <a:solidFill>
                  <a:srgbClr val="000000"/>
                </a:solidFill>
                <a:uFill>
                  <a:solidFill>
                    <a:srgbClr val="FFFFFF"/>
                  </a:solidFill>
                </a:uFill>
                <a:latin typeface="Calibri"/>
              </a:rPr>
              <a:t>“</a:t>
            </a:r>
            <a:r>
              <a:rPr lang="de-DE" sz="2400" b="0" strike="noStrike" spc="-1" dirty="0" err="1">
                <a:solidFill>
                  <a:srgbClr val="000000"/>
                </a:solidFill>
                <a:uFill>
                  <a:solidFill>
                    <a:srgbClr val="FFFFFF"/>
                  </a:solidFill>
                </a:uFill>
                <a:latin typeface="Calibri"/>
              </a:rPr>
              <a:t>Klarspråk</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is</a:t>
            </a:r>
            <a:r>
              <a:rPr lang="de-DE" sz="2400" b="0" strike="noStrike" spc="-1" dirty="0">
                <a:solidFill>
                  <a:srgbClr val="000000"/>
                </a:solidFill>
                <a:uFill>
                  <a:solidFill>
                    <a:srgbClr val="FFFFFF"/>
                  </a:solidFill>
                </a:uFill>
                <a:latin typeface="Calibri"/>
              </a:rPr>
              <a:t> a </a:t>
            </a:r>
            <a:r>
              <a:rPr lang="de-DE" sz="2400" b="0" strike="noStrike" spc="-1" dirty="0" err="1">
                <a:solidFill>
                  <a:srgbClr val="000000"/>
                </a:solidFill>
                <a:uFill>
                  <a:solidFill>
                    <a:srgbClr val="FFFFFF"/>
                  </a:solidFill>
                </a:uFill>
                <a:latin typeface="Calibri"/>
              </a:rPr>
              <a:t>movement</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that</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developed</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over</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the</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past</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years</a:t>
            </a:r>
            <a:r>
              <a:rPr lang="de-DE" sz="2400" b="0" strike="noStrike" spc="-1" dirty="0">
                <a:solidFill>
                  <a:srgbClr val="000000"/>
                </a:solidFill>
                <a:uFill>
                  <a:solidFill>
                    <a:srgbClr val="FFFFFF"/>
                  </a:solidFill>
                </a:uFill>
                <a:latin typeface="Calibri"/>
              </a:rPr>
              <a:t> in </a:t>
            </a:r>
            <a:r>
              <a:rPr lang="de-DE" sz="2400" b="0" strike="noStrike" spc="-1" dirty="0" err="1">
                <a:solidFill>
                  <a:srgbClr val="000000"/>
                </a:solidFill>
                <a:uFill>
                  <a:solidFill>
                    <a:srgbClr val="FFFFFF"/>
                  </a:solidFill>
                </a:uFill>
                <a:latin typeface="Calibri"/>
              </a:rPr>
              <a:t>order</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to</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work</a:t>
            </a:r>
            <a:r>
              <a:rPr lang="de-DE" sz="2400" b="0" strike="noStrike" spc="-1" dirty="0">
                <a:solidFill>
                  <a:srgbClr val="000000"/>
                </a:solidFill>
                <a:uFill>
                  <a:solidFill>
                    <a:srgbClr val="FFFFFF"/>
                  </a:solidFill>
                </a:uFill>
                <a:latin typeface="Calibri"/>
              </a:rPr>
              <a:t> on </a:t>
            </a:r>
            <a:r>
              <a:rPr lang="de-DE" sz="2400" b="0" strike="noStrike" spc="-1" dirty="0" err="1">
                <a:solidFill>
                  <a:srgbClr val="000000"/>
                </a:solidFill>
                <a:uFill>
                  <a:solidFill>
                    <a:srgbClr val="FFFFFF"/>
                  </a:solidFill>
                </a:uFill>
                <a:latin typeface="Calibri"/>
              </a:rPr>
              <a:t>closing</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this</a:t>
            </a:r>
            <a:r>
              <a:rPr lang="de-DE" sz="2400" b="0" strike="noStrike" spc="-1" dirty="0">
                <a:solidFill>
                  <a:srgbClr val="000000"/>
                </a:solidFill>
                <a:uFill>
                  <a:solidFill>
                    <a:srgbClr val="FFFFFF"/>
                  </a:solidFill>
                </a:uFill>
                <a:latin typeface="Calibri"/>
              </a:rPr>
              <a:t> </a:t>
            </a:r>
            <a:r>
              <a:rPr lang="de-DE" sz="2400" b="0" strike="noStrike" spc="-1" dirty="0" err="1">
                <a:solidFill>
                  <a:srgbClr val="000000"/>
                </a:solidFill>
                <a:uFill>
                  <a:solidFill>
                    <a:srgbClr val="FFFFFF"/>
                  </a:solidFill>
                </a:uFill>
                <a:latin typeface="Calibri"/>
              </a:rPr>
              <a:t>gap</a:t>
            </a:r>
            <a:r>
              <a:rPr lang="de-DE" sz="2400" b="0" strike="noStrike" spc="-1" dirty="0">
                <a:solidFill>
                  <a:srgbClr val="000000"/>
                </a:solidFill>
                <a:uFill>
                  <a:solidFill>
                    <a:srgbClr val="FFFFFF"/>
                  </a:solidFill>
                </a:uFill>
                <a:latin typeface="Calibri"/>
              </a:rPr>
              <a:t>. </a:t>
            </a:r>
            <a:endParaRPr lang="de-DE"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2" name="CustomShape 1"/>
          <p:cNvSpPr/>
          <p:nvPr/>
        </p:nvSpPr>
        <p:spPr>
          <a:xfrm>
            <a:off x="0" y="0"/>
            <a:ext cx="12186000" cy="6857640"/>
          </a:xfrm>
          <a:prstGeom prst="rect">
            <a:avLst/>
          </a:prstGeom>
          <a:ln>
            <a:noFill/>
          </a:ln>
        </p:spPr>
        <p:style>
          <a:lnRef idx="2">
            <a:schemeClr val="accent6">
              <a:shade val="50000"/>
            </a:schemeClr>
          </a:lnRef>
          <a:fillRef idx="1001">
            <a:schemeClr val="lt1"/>
          </a:fillRef>
          <a:effectRef idx="0">
            <a:schemeClr val="accent6"/>
          </a:effectRef>
          <a:fontRef idx="minor"/>
        </p:style>
      </p:sp>
      <p:sp>
        <p:nvSpPr>
          <p:cNvPr id="143" name="CustomShape 2"/>
          <p:cNvSpPr/>
          <p:nvPr/>
        </p:nvSpPr>
        <p:spPr>
          <a:xfrm>
            <a:off x="0" y="0"/>
            <a:ext cx="4050360" cy="6857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144" name="CustomShape 3"/>
          <p:cNvSpPr/>
          <p:nvPr/>
        </p:nvSpPr>
        <p:spPr>
          <a:xfrm>
            <a:off x="4039920" y="0"/>
            <a:ext cx="63720" cy="6857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145" name="TextShape 4"/>
          <p:cNvSpPr txBox="1"/>
          <p:nvPr/>
        </p:nvSpPr>
        <p:spPr>
          <a:xfrm>
            <a:off x="492480" y="605880"/>
            <a:ext cx="3084480" cy="5645880"/>
          </a:xfrm>
          <a:prstGeom prst="rect">
            <a:avLst/>
          </a:prstGeom>
          <a:noFill/>
          <a:ln>
            <a:noFill/>
          </a:ln>
        </p:spPr>
        <p:txBody>
          <a:bodyPr anchor="ctr"/>
          <a:lstStyle/>
          <a:p>
            <a:pPr>
              <a:lnSpc>
                <a:spcPct val="100000"/>
              </a:lnSpc>
            </a:pPr>
            <a:r>
              <a:rPr lang="en-US" sz="3600" b="0" strike="noStrike" spc="-49">
                <a:solidFill>
                  <a:srgbClr val="FFFFFF"/>
                </a:solidFill>
                <a:uFill>
                  <a:solidFill>
                    <a:srgbClr val="FFFFFF"/>
                  </a:solidFill>
                </a:uFill>
                <a:latin typeface="Calibri Light"/>
              </a:rPr>
              <a:t>The «Klarspråk» movement</a:t>
            </a:r>
            <a:endParaRPr lang="en-US" sz="1800" b="0" strike="noStrike" spc="-1">
              <a:solidFill>
                <a:srgbClr val="000000"/>
              </a:solidFill>
              <a:uFill>
                <a:solidFill>
                  <a:srgbClr val="FFFFFF"/>
                </a:solidFill>
              </a:uFill>
              <a:latin typeface="Calibri"/>
            </a:endParaRPr>
          </a:p>
        </p:txBody>
      </p:sp>
      <p:sp>
        <p:nvSpPr>
          <p:cNvPr id="146" name="TextShape 5"/>
          <p:cNvSpPr txBox="1"/>
          <p:nvPr/>
        </p:nvSpPr>
        <p:spPr>
          <a:xfrm>
            <a:off x="4741920" y="605880"/>
            <a:ext cx="6413400" cy="5645880"/>
          </a:xfrm>
          <a:prstGeom prst="rect">
            <a:avLst/>
          </a:prstGeom>
          <a:noFill/>
          <a:ln>
            <a:noFill/>
          </a:ln>
        </p:spPr>
        <p:txBody>
          <a:bodyPr lIns="0" rIns="0" anchor="ctr"/>
          <a:lstStyle/>
          <a:p>
            <a:pPr marL="91440" indent="-91080">
              <a:lnSpc>
                <a:spcPct val="90000"/>
              </a:lnSpc>
              <a:buClr>
                <a:srgbClr val="E48312"/>
              </a:buClr>
              <a:buFont typeface="Calibri"/>
              <a:buChar char=" "/>
            </a:pPr>
            <a:r>
              <a:rPr lang="en-US" sz="1900" b="0" strike="noStrike" spc="-1" dirty="0">
                <a:solidFill>
                  <a:srgbClr val="404040"/>
                </a:solidFill>
                <a:uFill>
                  <a:solidFill>
                    <a:srgbClr val="FFFFFF"/>
                  </a:solidFill>
                </a:uFill>
                <a:latin typeface="Calibri"/>
              </a:rPr>
              <a:t>“</a:t>
            </a:r>
            <a:r>
              <a:rPr lang="en-US" sz="1900" b="0" strike="noStrike" spc="-1" dirty="0" err="1">
                <a:solidFill>
                  <a:srgbClr val="404040"/>
                </a:solidFill>
                <a:uFill>
                  <a:solidFill>
                    <a:srgbClr val="FFFFFF"/>
                  </a:solidFill>
                </a:uFill>
                <a:latin typeface="Calibri"/>
              </a:rPr>
              <a:t>Klarspråk</a:t>
            </a:r>
            <a:r>
              <a:rPr lang="en-US" sz="1900" b="0" strike="noStrike" spc="-1" dirty="0">
                <a:solidFill>
                  <a:srgbClr val="404040"/>
                </a:solidFill>
                <a:uFill>
                  <a:solidFill>
                    <a:srgbClr val="FFFFFF"/>
                  </a:solidFill>
                </a:uFill>
                <a:latin typeface="Calibri"/>
              </a:rPr>
              <a:t>” focuses on the information itself, how it is conveyed and how it can reach the receiver in such a way, that he has a proper use for it. The main point is to make it possible for the person at the other end to get the information they need, to understand it and to use it for what it was intended to. </a:t>
            </a:r>
            <a:endParaRPr lang="en-US" sz="2000" b="0" strike="noStrike" spc="-1" dirty="0">
              <a:solidFill>
                <a:srgbClr val="404040"/>
              </a:solidFill>
              <a:uFill>
                <a:solidFill>
                  <a:srgbClr val="FFFFFF"/>
                </a:solidFill>
              </a:uFill>
              <a:latin typeface="Calibri"/>
            </a:endParaRPr>
          </a:p>
          <a:p>
            <a:pPr>
              <a:lnSpc>
                <a:spcPct val="90000"/>
              </a:lnSpc>
            </a:pPr>
            <a:endParaRPr lang="en-US" sz="2000" b="0" strike="noStrike" spc="-1" dirty="0">
              <a:solidFill>
                <a:srgbClr val="404040"/>
              </a:solidFill>
              <a:uFill>
                <a:solidFill>
                  <a:srgbClr val="FFFFFF"/>
                </a:solidFill>
              </a:uFill>
              <a:latin typeface="Calibri"/>
            </a:endParaRPr>
          </a:p>
          <a:p>
            <a:pPr marL="91440" indent="-91080">
              <a:lnSpc>
                <a:spcPct val="90000"/>
              </a:lnSpc>
              <a:buClr>
                <a:srgbClr val="E48312"/>
              </a:buClr>
              <a:buFont typeface="Calibri"/>
              <a:buChar char=" "/>
            </a:pPr>
            <a:r>
              <a:rPr lang="en-US" sz="1900" b="1" strike="noStrike" spc="-1" dirty="0">
                <a:solidFill>
                  <a:srgbClr val="404040"/>
                </a:solidFill>
                <a:uFill>
                  <a:solidFill>
                    <a:srgbClr val="FFFFFF"/>
                  </a:solidFill>
                </a:uFill>
                <a:latin typeface="Calibri"/>
              </a:rPr>
              <a:t>There are three main reasons to work with “</a:t>
            </a:r>
            <a:r>
              <a:rPr lang="en-US" sz="1900" b="1" strike="noStrike" spc="-1" dirty="0" err="1">
                <a:solidFill>
                  <a:srgbClr val="404040"/>
                </a:solidFill>
                <a:uFill>
                  <a:solidFill>
                    <a:srgbClr val="FFFFFF"/>
                  </a:solidFill>
                </a:uFill>
                <a:latin typeface="Calibri"/>
              </a:rPr>
              <a:t>Klarspråk</a:t>
            </a:r>
            <a:r>
              <a:rPr lang="en-US" sz="1900" b="1" strike="noStrike" spc="-1" dirty="0">
                <a:solidFill>
                  <a:srgbClr val="404040"/>
                </a:solidFill>
                <a:uFill>
                  <a:solidFill>
                    <a:srgbClr val="FFFFFF"/>
                  </a:solidFill>
                </a:uFill>
                <a:latin typeface="Calibri"/>
              </a:rPr>
              <a:t>”:</a:t>
            </a:r>
            <a:endParaRPr lang="en-US" sz="2000" b="0" strike="noStrike" spc="-1" dirty="0">
              <a:solidFill>
                <a:srgbClr val="404040"/>
              </a:solidFill>
              <a:uFill>
                <a:solidFill>
                  <a:srgbClr val="FFFFFF"/>
                </a:solidFill>
              </a:uFill>
              <a:latin typeface="Calibri"/>
            </a:endParaRPr>
          </a:p>
          <a:p>
            <a:pPr marL="91440" indent="-91080">
              <a:lnSpc>
                <a:spcPct val="100000"/>
              </a:lnSpc>
              <a:buClr>
                <a:srgbClr val="E48312"/>
              </a:buClr>
              <a:buFont typeface="Calibri"/>
              <a:buChar char=" "/>
            </a:pPr>
            <a:r>
              <a:rPr lang="en-US" sz="1900" b="0" u="sng" strike="noStrike" spc="-1" dirty="0">
                <a:solidFill>
                  <a:srgbClr val="404040"/>
                </a:solidFill>
                <a:uFill>
                  <a:solidFill>
                    <a:srgbClr val="FFFFFF"/>
                  </a:solidFill>
                </a:uFill>
                <a:latin typeface="Calibri"/>
              </a:rPr>
              <a:t>It promotes democracy and understanding of the legal system</a:t>
            </a:r>
            <a:r>
              <a:rPr lang="en-US" sz="1900" b="0" strike="noStrike" spc="-1" dirty="0">
                <a:solidFill>
                  <a:srgbClr val="404040"/>
                </a:solidFill>
                <a:uFill>
                  <a:solidFill>
                    <a:srgbClr val="FFFFFF"/>
                  </a:solidFill>
                </a:uFill>
                <a:latin typeface="Calibri"/>
              </a:rPr>
              <a:t>: Often people do not understand from complicated and complex texts, what their actual rights and duties are.</a:t>
            </a:r>
          </a:p>
          <a:p>
            <a:pPr marL="91440" indent="-91080">
              <a:lnSpc>
                <a:spcPct val="100000"/>
              </a:lnSpc>
              <a:buClr>
                <a:srgbClr val="E48312"/>
              </a:buClr>
              <a:buFont typeface="Calibri"/>
              <a:buChar char=" "/>
            </a:pPr>
            <a:endParaRPr lang="en-US" sz="2000" b="0" strike="noStrike" spc="-1" dirty="0">
              <a:solidFill>
                <a:srgbClr val="404040"/>
              </a:solidFill>
              <a:uFill>
                <a:solidFill>
                  <a:srgbClr val="FFFFFF"/>
                </a:solidFill>
              </a:uFill>
              <a:latin typeface="Calibri"/>
            </a:endParaRPr>
          </a:p>
          <a:p>
            <a:pPr marL="91440" indent="-91080">
              <a:lnSpc>
                <a:spcPct val="100000"/>
              </a:lnSpc>
              <a:buClr>
                <a:srgbClr val="E48312"/>
              </a:buClr>
              <a:buFont typeface="Calibri"/>
              <a:buChar char=" "/>
            </a:pPr>
            <a:r>
              <a:rPr lang="en-US" sz="1900" b="0" u="sng" strike="noStrike" spc="-1" dirty="0">
                <a:solidFill>
                  <a:srgbClr val="404040"/>
                </a:solidFill>
                <a:uFill>
                  <a:solidFill>
                    <a:srgbClr val="FFFFFF"/>
                  </a:solidFill>
                </a:uFill>
                <a:latin typeface="Calibri"/>
              </a:rPr>
              <a:t>It creates trust</a:t>
            </a:r>
            <a:r>
              <a:rPr lang="en-US" sz="1900" b="0" strike="noStrike" spc="-1" dirty="0">
                <a:solidFill>
                  <a:srgbClr val="404040"/>
                </a:solidFill>
                <a:uFill>
                  <a:solidFill>
                    <a:srgbClr val="FFFFFF"/>
                  </a:solidFill>
                </a:uFill>
                <a:latin typeface="Calibri"/>
              </a:rPr>
              <a:t>: When a text is hardly understandable the reader could get the impression that the sender has something to hide.</a:t>
            </a:r>
          </a:p>
          <a:p>
            <a:pPr marL="91440" indent="-91080">
              <a:lnSpc>
                <a:spcPct val="100000"/>
              </a:lnSpc>
              <a:buClr>
                <a:srgbClr val="E48312"/>
              </a:buClr>
              <a:buFont typeface="Calibri"/>
              <a:buChar char=" "/>
            </a:pPr>
            <a:endParaRPr lang="en-US" sz="2000" b="0" strike="noStrike" spc="-1" dirty="0">
              <a:solidFill>
                <a:srgbClr val="404040"/>
              </a:solidFill>
              <a:uFill>
                <a:solidFill>
                  <a:srgbClr val="FFFFFF"/>
                </a:solidFill>
              </a:uFill>
              <a:latin typeface="Calibri"/>
            </a:endParaRPr>
          </a:p>
          <a:p>
            <a:pPr marL="91440" indent="-91080">
              <a:lnSpc>
                <a:spcPct val="100000"/>
              </a:lnSpc>
              <a:buClr>
                <a:srgbClr val="E48312"/>
              </a:buClr>
              <a:buFont typeface="Calibri"/>
              <a:buChar char=" "/>
            </a:pPr>
            <a:r>
              <a:rPr lang="en-US" sz="1900" b="0" u="sng" strike="noStrike" spc="-1" dirty="0">
                <a:solidFill>
                  <a:srgbClr val="404040"/>
                </a:solidFill>
                <a:uFill>
                  <a:solidFill>
                    <a:srgbClr val="FFFFFF"/>
                  </a:solidFill>
                </a:uFill>
                <a:latin typeface="Calibri"/>
              </a:rPr>
              <a:t>It increases effectivity</a:t>
            </a:r>
            <a:r>
              <a:rPr lang="en-US" sz="1900" b="0" strike="noStrike" spc="-1" dirty="0">
                <a:solidFill>
                  <a:srgbClr val="404040"/>
                </a:solidFill>
                <a:uFill>
                  <a:solidFill>
                    <a:srgbClr val="FFFFFF"/>
                  </a:solidFill>
                </a:uFill>
                <a:latin typeface="Calibri"/>
              </a:rPr>
              <a:t>: Simplicity and understandability save time and money, while the need for explanations and repetitions consume it.</a:t>
            </a:r>
            <a:endParaRPr lang="en-US" sz="2000" b="0" strike="noStrike" spc="-1" dirty="0">
              <a:solidFill>
                <a:srgbClr val="404040"/>
              </a:solidFill>
              <a:uFill>
                <a:solidFill>
                  <a:srgbClr val="FFFFFF"/>
                </a:solidFill>
              </a:uFill>
              <a:latin typeface="Calibri"/>
            </a:endParaRPr>
          </a:p>
          <a:p>
            <a:pPr>
              <a:lnSpc>
                <a:spcPct val="90000"/>
              </a:lnSpc>
            </a:pPr>
            <a:endParaRPr lang="en-US" sz="2000" b="0" strike="noStrike" spc="-1" dirty="0">
              <a:solidFill>
                <a:srgbClr val="40404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TextShape 1"/>
          <p:cNvSpPr txBox="1"/>
          <p:nvPr/>
        </p:nvSpPr>
        <p:spPr>
          <a:xfrm>
            <a:off x="1097280" y="286560"/>
            <a:ext cx="10058040" cy="1450440"/>
          </a:xfrm>
          <a:prstGeom prst="rect">
            <a:avLst/>
          </a:prstGeom>
          <a:noFill/>
          <a:ln>
            <a:noFill/>
          </a:ln>
        </p:spPr>
        <p:txBody>
          <a:bodyPr anchor="b"/>
          <a:lstStyle/>
          <a:p>
            <a:pPr>
              <a:lnSpc>
                <a:spcPct val="100000"/>
              </a:lnSpc>
            </a:pPr>
            <a:r>
              <a:rPr lang="en-US" sz="3600" b="0" strike="noStrike" spc="-49">
                <a:solidFill>
                  <a:srgbClr val="404040"/>
                </a:solidFill>
                <a:uFill>
                  <a:solidFill>
                    <a:srgbClr val="FFFFFF"/>
                  </a:solidFill>
                </a:uFill>
                <a:latin typeface="Arial"/>
              </a:rPr>
              <a:t>How is this realised?</a:t>
            </a:r>
            <a:endParaRPr lang="en-US" sz="1800" b="0" strike="noStrike" spc="-1">
              <a:solidFill>
                <a:srgbClr val="000000"/>
              </a:solidFill>
              <a:uFill>
                <a:solidFill>
                  <a:srgbClr val="FFFFFF"/>
                </a:solidFill>
              </a:uFill>
              <a:latin typeface="Calibri"/>
            </a:endParaRPr>
          </a:p>
        </p:txBody>
      </p:sp>
      <p:sp>
        <p:nvSpPr>
          <p:cNvPr id="141" name="TextShape 2"/>
          <p:cNvSpPr txBox="1"/>
          <p:nvPr/>
        </p:nvSpPr>
        <p:spPr>
          <a:xfrm>
            <a:off x="1097280" y="1845720"/>
            <a:ext cx="10058040" cy="4023000"/>
          </a:xfrm>
          <a:prstGeom prst="rect">
            <a:avLst/>
          </a:prstGeom>
          <a:noFill/>
          <a:ln>
            <a:noFill/>
          </a:ln>
        </p:spPr>
        <p:txBody>
          <a:bodyPr lIns="0" rIns="0"/>
          <a:lstStyle/>
          <a:p>
            <a:pPr>
              <a:lnSpc>
                <a:spcPct val="90000"/>
              </a:lnSpc>
            </a:pPr>
            <a:endParaRPr lang="en-US" sz="2000" b="0" strike="noStrike" spc="-1" dirty="0">
              <a:solidFill>
                <a:srgbClr val="404040"/>
              </a:solidFill>
              <a:uFill>
                <a:solidFill>
                  <a:srgbClr val="FFFFFF"/>
                </a:solidFill>
              </a:uFill>
              <a:latin typeface="Calibri"/>
            </a:endParaRPr>
          </a:p>
          <a:p>
            <a:pPr marL="91440" indent="-91080">
              <a:lnSpc>
                <a:spcPct val="90000"/>
              </a:lnSpc>
              <a:buClr>
                <a:srgbClr val="E48312"/>
              </a:buClr>
              <a:buFont typeface="Calibri"/>
              <a:buChar char=" "/>
            </a:pPr>
            <a:r>
              <a:rPr lang="en-US" sz="2400" b="0" strike="noStrike" spc="-1" dirty="0">
                <a:solidFill>
                  <a:srgbClr val="000000"/>
                </a:solidFill>
                <a:uFill>
                  <a:solidFill>
                    <a:srgbClr val="FFFFFF"/>
                  </a:solidFill>
                </a:uFill>
                <a:latin typeface="Calibri"/>
              </a:rPr>
              <a:t>Several Norwegian institutions like ”</a:t>
            </a:r>
            <a:r>
              <a:rPr lang="en-US" sz="2400" b="0" strike="noStrike" spc="-1" dirty="0" err="1">
                <a:solidFill>
                  <a:srgbClr val="000000"/>
                </a:solidFill>
                <a:uFill>
                  <a:solidFill>
                    <a:srgbClr val="FFFFFF"/>
                  </a:solidFill>
                </a:uFill>
                <a:latin typeface="Calibri"/>
              </a:rPr>
              <a:t>Mattilsynet</a:t>
            </a:r>
            <a:r>
              <a:rPr lang="en-US" sz="2400" b="0" strike="noStrike" spc="-1" dirty="0">
                <a:solidFill>
                  <a:srgbClr val="000000"/>
                </a:solidFill>
                <a:uFill>
                  <a:solidFill>
                    <a:srgbClr val="FFFFFF"/>
                  </a:solidFill>
                </a:uFill>
                <a:latin typeface="Calibri"/>
              </a:rPr>
              <a:t>, </a:t>
            </a:r>
            <a:r>
              <a:rPr lang="en-US" sz="2400" b="0" strike="noStrike" spc="-1" dirty="0" err="1">
                <a:solidFill>
                  <a:srgbClr val="000000"/>
                </a:solidFill>
                <a:uFill>
                  <a:solidFill>
                    <a:srgbClr val="FFFFFF"/>
                  </a:solidFill>
                </a:uFill>
                <a:latin typeface="Calibri"/>
              </a:rPr>
              <a:t>Lotteritilsynet</a:t>
            </a:r>
            <a:r>
              <a:rPr lang="en-US" sz="2400" b="0" strike="noStrike" spc="-1" dirty="0">
                <a:solidFill>
                  <a:srgbClr val="000000"/>
                </a:solidFill>
                <a:uFill>
                  <a:solidFill>
                    <a:srgbClr val="FFFFFF"/>
                  </a:solidFill>
                </a:uFill>
                <a:latin typeface="Calibri"/>
              </a:rPr>
              <a:t> and Trondheim </a:t>
            </a:r>
            <a:r>
              <a:rPr lang="en-US" sz="2400" b="0" strike="noStrike" spc="-1" dirty="0" err="1">
                <a:solidFill>
                  <a:srgbClr val="000000"/>
                </a:solidFill>
                <a:uFill>
                  <a:solidFill>
                    <a:srgbClr val="FFFFFF"/>
                  </a:solidFill>
                </a:uFill>
                <a:latin typeface="Calibri"/>
              </a:rPr>
              <a:t>Kommune</a:t>
            </a:r>
            <a:r>
              <a:rPr lang="en-US" sz="2400" b="0" strike="noStrike" spc="-1" dirty="0">
                <a:solidFill>
                  <a:srgbClr val="000000"/>
                </a:solidFill>
                <a:uFill>
                  <a:solidFill>
                    <a:srgbClr val="FFFFFF"/>
                  </a:solidFill>
                </a:uFill>
                <a:latin typeface="Calibri"/>
              </a:rPr>
              <a:t>” already offer “</a:t>
            </a:r>
            <a:r>
              <a:rPr lang="en-US" sz="2400" b="0" strike="noStrike" spc="-1" dirty="0" err="1">
                <a:solidFill>
                  <a:srgbClr val="000000"/>
                </a:solidFill>
                <a:uFill>
                  <a:solidFill>
                    <a:srgbClr val="FFFFFF"/>
                  </a:solidFill>
                </a:uFill>
                <a:latin typeface="Calibri"/>
              </a:rPr>
              <a:t>Klarspråk</a:t>
            </a:r>
            <a:r>
              <a:rPr lang="en-US" sz="2400" b="0" strike="noStrike" spc="-1" dirty="0">
                <a:solidFill>
                  <a:srgbClr val="000000"/>
                </a:solidFill>
                <a:uFill>
                  <a:solidFill>
                    <a:srgbClr val="FFFFFF"/>
                  </a:solidFill>
                </a:uFill>
                <a:latin typeface="Calibri"/>
              </a:rPr>
              <a:t>” on their websites, and work actively  to </a:t>
            </a:r>
            <a:r>
              <a:rPr lang="en-US" sz="2400" b="0" strike="noStrike" spc="-1" dirty="0" err="1">
                <a:solidFill>
                  <a:srgbClr val="000000"/>
                </a:solidFill>
                <a:uFill>
                  <a:solidFill>
                    <a:srgbClr val="FFFFFF"/>
                  </a:solidFill>
                </a:uFill>
                <a:latin typeface="Calibri"/>
              </a:rPr>
              <a:t>realise</a:t>
            </a:r>
            <a:r>
              <a:rPr lang="en-US" sz="2400" b="0" strike="noStrike" spc="-1" dirty="0">
                <a:solidFill>
                  <a:srgbClr val="000000"/>
                </a:solidFill>
                <a:uFill>
                  <a:solidFill>
                    <a:srgbClr val="FFFFFF"/>
                  </a:solidFill>
                </a:uFill>
                <a:latin typeface="Calibri"/>
              </a:rPr>
              <a:t> its goals.   </a:t>
            </a:r>
            <a:endParaRPr lang="en-US" sz="2000" b="0" strike="noStrike" spc="-1" dirty="0">
              <a:solidFill>
                <a:srgbClr val="404040"/>
              </a:solidFill>
              <a:uFill>
                <a:solidFill>
                  <a:srgbClr val="FFFFFF"/>
                </a:solidFill>
              </a:uFill>
              <a:latin typeface="Calibri"/>
            </a:endParaRPr>
          </a:p>
          <a:p>
            <a:pPr>
              <a:lnSpc>
                <a:spcPct val="90000"/>
              </a:lnSpc>
            </a:pPr>
            <a:endParaRPr lang="en-US" sz="2000" b="0" strike="noStrike" spc="-1" dirty="0">
              <a:solidFill>
                <a:srgbClr val="404040"/>
              </a:solidFill>
              <a:uFill>
                <a:solidFill>
                  <a:srgbClr val="FFFFFF"/>
                </a:solidFill>
              </a:uFill>
              <a:latin typeface="Calibri"/>
            </a:endParaRPr>
          </a:p>
          <a:p>
            <a:pPr marL="91440" indent="-91080">
              <a:lnSpc>
                <a:spcPct val="90000"/>
              </a:lnSpc>
              <a:buClr>
                <a:srgbClr val="E48312"/>
              </a:buClr>
              <a:buFont typeface="Calibri"/>
              <a:buChar char=" "/>
            </a:pPr>
            <a:r>
              <a:rPr lang="en-US" sz="2400" b="0" strike="noStrike" spc="-1" dirty="0">
                <a:solidFill>
                  <a:srgbClr val="000000"/>
                </a:solidFill>
                <a:uFill>
                  <a:solidFill>
                    <a:srgbClr val="FFFFFF"/>
                  </a:solidFill>
                </a:uFill>
                <a:latin typeface="Calibri"/>
              </a:rPr>
              <a:t>Governmental institutions together with the </a:t>
            </a:r>
            <a:r>
              <a:rPr lang="en-US" sz="2400" b="0" strike="noStrike" spc="-1" dirty="0" err="1">
                <a:solidFill>
                  <a:srgbClr val="000000"/>
                </a:solidFill>
                <a:uFill>
                  <a:solidFill>
                    <a:srgbClr val="FFFFFF"/>
                  </a:solidFill>
                </a:uFill>
                <a:latin typeface="Calibri"/>
              </a:rPr>
              <a:t>Språkr</a:t>
            </a:r>
            <a:r>
              <a:rPr lang="nb-NO" sz="2400" b="0" strike="noStrike" spc="-1" dirty="0">
                <a:solidFill>
                  <a:srgbClr val="000000"/>
                </a:solidFill>
                <a:uFill>
                  <a:solidFill>
                    <a:srgbClr val="FFFFFF"/>
                  </a:solidFill>
                </a:uFill>
                <a:latin typeface="Calibri"/>
              </a:rPr>
              <a:t>å</a:t>
            </a:r>
            <a:r>
              <a:rPr lang="en-US" sz="2400" b="0" strike="noStrike" spc="-1" dirty="0" err="1">
                <a:solidFill>
                  <a:srgbClr val="000000"/>
                </a:solidFill>
                <a:uFill>
                  <a:solidFill>
                    <a:srgbClr val="FFFFFF"/>
                  </a:solidFill>
                </a:uFill>
                <a:latin typeface="Calibri"/>
              </a:rPr>
              <a:t>det</a:t>
            </a:r>
            <a:r>
              <a:rPr lang="en-US" sz="2400" b="0" strike="noStrike" spc="-1" dirty="0">
                <a:solidFill>
                  <a:srgbClr val="000000"/>
                </a:solidFill>
                <a:uFill>
                  <a:solidFill>
                    <a:srgbClr val="FFFFFF"/>
                  </a:solidFill>
                </a:uFill>
                <a:latin typeface="Calibri"/>
              </a:rPr>
              <a:t> have created public services to explore ”</a:t>
            </a:r>
            <a:r>
              <a:rPr lang="en-US" sz="2400" b="0" strike="noStrike" spc="-1" dirty="0" err="1">
                <a:solidFill>
                  <a:srgbClr val="000000"/>
                </a:solidFill>
                <a:uFill>
                  <a:solidFill>
                    <a:srgbClr val="FFFFFF"/>
                  </a:solidFill>
                </a:uFill>
                <a:latin typeface="Calibri"/>
              </a:rPr>
              <a:t>Klarspråk</a:t>
            </a:r>
            <a:r>
              <a:rPr lang="en-US" sz="2400" b="0" strike="noStrike" spc="-1" dirty="0">
                <a:solidFill>
                  <a:srgbClr val="000000"/>
                </a:solidFill>
                <a:uFill>
                  <a:solidFill>
                    <a:srgbClr val="FFFFFF"/>
                  </a:solidFill>
                </a:uFill>
                <a:latin typeface="Calibri"/>
              </a:rPr>
              <a:t>” . They offer examples for official texts that have been re-formulated in “</a:t>
            </a:r>
            <a:r>
              <a:rPr lang="en-US" sz="2400" b="0" strike="noStrike" spc="-1" dirty="0" err="1">
                <a:solidFill>
                  <a:srgbClr val="000000"/>
                </a:solidFill>
                <a:uFill>
                  <a:solidFill>
                    <a:srgbClr val="FFFFFF"/>
                  </a:solidFill>
                </a:uFill>
                <a:latin typeface="Calibri"/>
              </a:rPr>
              <a:t>Klarspråk</a:t>
            </a:r>
            <a:r>
              <a:rPr lang="en-US" sz="2400" b="0" strike="noStrike" spc="-1" dirty="0">
                <a:solidFill>
                  <a:srgbClr val="000000"/>
                </a:solidFill>
                <a:uFill>
                  <a:solidFill>
                    <a:srgbClr val="FFFFFF"/>
                  </a:solidFill>
                </a:uFill>
                <a:latin typeface="Calibri"/>
              </a:rPr>
              <a:t>”.</a:t>
            </a:r>
            <a:endParaRPr lang="en-US" sz="2000" b="0" strike="noStrike" spc="-1" dirty="0">
              <a:solidFill>
                <a:srgbClr val="404040"/>
              </a:solidFill>
              <a:uFill>
                <a:solidFill>
                  <a:srgbClr val="FFFFFF"/>
                </a:solidFill>
              </a:uFill>
              <a:latin typeface="Calibri"/>
            </a:endParaRPr>
          </a:p>
          <a:p>
            <a:pPr marL="91440" indent="-91080">
              <a:lnSpc>
                <a:spcPct val="90000"/>
              </a:lnSpc>
              <a:buClr>
                <a:srgbClr val="E48312"/>
              </a:buClr>
              <a:buFont typeface="Calibri"/>
              <a:buChar char=" "/>
            </a:pPr>
            <a:r>
              <a:rPr lang="en-US" sz="2000" b="0" u="sng" strike="noStrike" spc="-1" dirty="0">
                <a:solidFill>
                  <a:srgbClr val="5EB2EA"/>
                </a:solidFill>
                <a:uFill>
                  <a:solidFill>
                    <a:srgbClr val="FFFFFF"/>
                  </a:solidFill>
                </a:uFill>
                <a:latin typeface="Calibri"/>
                <a:hlinkClick r:id="rId3"/>
              </a:rPr>
              <a:t>http://www.sprakradet.no/Klarsprak/kommunesektoren/</a:t>
            </a:r>
            <a:endParaRPr lang="en-US" sz="2000" b="0" strike="noStrike" spc="-1" dirty="0">
              <a:solidFill>
                <a:srgbClr val="404040"/>
              </a:solidFill>
              <a:uFill>
                <a:solidFill>
                  <a:srgbClr val="FFFFFF"/>
                </a:solidFill>
              </a:uFill>
              <a:latin typeface="Calibri"/>
            </a:endParaRPr>
          </a:p>
          <a:p>
            <a:pPr>
              <a:lnSpc>
                <a:spcPct val="90000"/>
              </a:lnSpc>
            </a:pPr>
            <a:endParaRPr lang="en-US" sz="2000" b="0" strike="noStrike" spc="-1" dirty="0">
              <a:solidFill>
                <a:srgbClr val="40404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47" name="Bilde 4"/>
          <p:cNvPicPr/>
          <p:nvPr/>
        </p:nvPicPr>
        <p:blipFill>
          <a:blip r:embed="rId3"/>
          <a:stretch/>
        </p:blipFill>
        <p:spPr>
          <a:xfrm>
            <a:off x="7167600" y="2187720"/>
            <a:ext cx="4750200" cy="3122640"/>
          </a:xfrm>
          <a:prstGeom prst="rect">
            <a:avLst/>
          </a:prstGeom>
          <a:ln>
            <a:noFill/>
          </a:ln>
        </p:spPr>
      </p:pic>
      <p:sp>
        <p:nvSpPr>
          <p:cNvPr id="148" name="TextShape 1"/>
          <p:cNvSpPr txBox="1"/>
          <p:nvPr/>
        </p:nvSpPr>
        <p:spPr>
          <a:xfrm>
            <a:off x="492480" y="371880"/>
            <a:ext cx="10058040" cy="1450440"/>
          </a:xfrm>
          <a:prstGeom prst="rect">
            <a:avLst/>
          </a:prstGeom>
          <a:noFill/>
          <a:ln>
            <a:noFill/>
          </a:ln>
        </p:spPr>
        <p:txBody>
          <a:bodyPr anchor="b"/>
          <a:lstStyle/>
          <a:p>
            <a:pPr>
              <a:lnSpc>
                <a:spcPct val="100000"/>
              </a:lnSpc>
            </a:pPr>
            <a:r>
              <a:rPr lang="en-US" sz="4800" b="0" strike="noStrike" spc="-49" dirty="0">
                <a:solidFill>
                  <a:srgbClr val="404040"/>
                </a:solidFill>
                <a:uFill>
                  <a:solidFill>
                    <a:srgbClr val="FFFFFF"/>
                  </a:solidFill>
                </a:uFill>
                <a:latin typeface="Arial"/>
              </a:rPr>
              <a:t>The e-learning course</a:t>
            </a:r>
            <a:endParaRPr lang="en-US" sz="1800" b="0" strike="noStrike" spc="-1" dirty="0">
              <a:solidFill>
                <a:srgbClr val="000000"/>
              </a:solidFill>
              <a:uFill>
                <a:solidFill>
                  <a:srgbClr val="FFFFFF"/>
                </a:solidFill>
              </a:uFill>
              <a:latin typeface="Calibri"/>
            </a:endParaRPr>
          </a:p>
        </p:txBody>
      </p:sp>
      <p:sp>
        <p:nvSpPr>
          <p:cNvPr id="149" name="TextShape 2"/>
          <p:cNvSpPr txBox="1"/>
          <p:nvPr/>
        </p:nvSpPr>
        <p:spPr>
          <a:xfrm>
            <a:off x="492480" y="1737360"/>
            <a:ext cx="6454800" cy="4023000"/>
          </a:xfrm>
          <a:prstGeom prst="rect">
            <a:avLst/>
          </a:prstGeom>
          <a:noFill/>
          <a:ln>
            <a:noFill/>
          </a:ln>
        </p:spPr>
        <p:txBody>
          <a:bodyPr lIns="0" rIns="0"/>
          <a:lstStyle/>
          <a:p>
            <a:pPr>
              <a:lnSpc>
                <a:spcPct val="90000"/>
              </a:lnSpc>
            </a:pPr>
            <a:endParaRPr lang="en-US" sz="2000" b="0" strike="noStrike" spc="-1" dirty="0">
              <a:solidFill>
                <a:srgbClr val="404040"/>
              </a:solidFill>
              <a:uFill>
                <a:solidFill>
                  <a:srgbClr val="FFFFFF"/>
                </a:solidFill>
              </a:uFill>
              <a:latin typeface="Calibri"/>
            </a:endParaRPr>
          </a:p>
          <a:p>
            <a:pPr marL="91440" indent="-91080">
              <a:lnSpc>
                <a:spcPct val="90000"/>
              </a:lnSpc>
              <a:buClr>
                <a:srgbClr val="E48312"/>
              </a:buClr>
              <a:buFont typeface="Calibri"/>
              <a:buChar char=" "/>
            </a:pPr>
            <a:r>
              <a:rPr lang="en-US" sz="2000" b="1" strike="noStrike" spc="-1" dirty="0">
                <a:solidFill>
                  <a:srgbClr val="404040"/>
                </a:solidFill>
                <a:uFill>
                  <a:solidFill>
                    <a:srgbClr val="FFFFFF"/>
                  </a:solidFill>
                </a:uFill>
                <a:latin typeface="Calibri"/>
              </a:rPr>
              <a:t>“The golden pen”</a:t>
            </a:r>
          </a:p>
          <a:p>
            <a:pPr marL="91440" indent="-91080">
              <a:lnSpc>
                <a:spcPct val="90000"/>
              </a:lnSpc>
              <a:buClr>
                <a:srgbClr val="E48312"/>
              </a:buClr>
              <a:buFont typeface="Calibri"/>
              <a:buChar char=" "/>
            </a:pPr>
            <a:endParaRPr lang="en-US" sz="2000" b="0" strike="noStrike" spc="-1" dirty="0">
              <a:solidFill>
                <a:srgbClr val="404040"/>
              </a:solidFill>
              <a:uFill>
                <a:solidFill>
                  <a:srgbClr val="FFFFFF"/>
                </a:solidFill>
              </a:uFill>
              <a:latin typeface="Calibri"/>
            </a:endParaRPr>
          </a:p>
          <a:p>
            <a:pPr marL="91440" indent="-91080">
              <a:lnSpc>
                <a:spcPct val="90000"/>
              </a:lnSpc>
              <a:buClr>
                <a:srgbClr val="E48312"/>
              </a:buClr>
              <a:buFont typeface="Calibri"/>
              <a:buChar char=" "/>
            </a:pPr>
            <a:r>
              <a:rPr lang="en-US" sz="2000" spc="-1" dirty="0">
                <a:solidFill>
                  <a:srgbClr val="404040"/>
                </a:solidFill>
                <a:uFill>
                  <a:solidFill>
                    <a:srgbClr val="FFFFFF"/>
                  </a:solidFill>
                </a:uFill>
                <a:latin typeface="Calibri"/>
              </a:rPr>
              <a:t>A</a:t>
            </a:r>
            <a:r>
              <a:rPr lang="en-US" sz="2000" b="0" strike="noStrike" spc="-1" dirty="0">
                <a:solidFill>
                  <a:srgbClr val="404040"/>
                </a:solidFill>
                <a:uFill>
                  <a:solidFill>
                    <a:srgbClr val="FFFFFF"/>
                  </a:solidFill>
                </a:uFill>
                <a:latin typeface="Calibri"/>
              </a:rPr>
              <a:t> course to learn how to use or improve your skills in “</a:t>
            </a:r>
            <a:r>
              <a:rPr lang="en-US" sz="2000" b="0" strike="noStrike" spc="-1" dirty="0" err="1">
                <a:solidFill>
                  <a:srgbClr val="404040"/>
                </a:solidFill>
                <a:uFill>
                  <a:solidFill>
                    <a:srgbClr val="FFFFFF"/>
                  </a:solidFill>
                </a:uFill>
                <a:latin typeface="Calibri"/>
              </a:rPr>
              <a:t>Klarspråk</a:t>
            </a:r>
            <a:r>
              <a:rPr lang="en-US" sz="2000" b="0" strike="noStrike" spc="-1" dirty="0">
                <a:solidFill>
                  <a:srgbClr val="404040"/>
                </a:solidFill>
                <a:uFill>
                  <a:solidFill>
                    <a:srgbClr val="FFFFFF"/>
                  </a:solidFill>
                </a:uFill>
                <a:latin typeface="Calibri"/>
              </a:rPr>
              <a:t>”.</a:t>
            </a:r>
          </a:p>
          <a:p>
            <a:pPr marL="91440" indent="-91080">
              <a:lnSpc>
                <a:spcPct val="90000"/>
              </a:lnSpc>
              <a:buClr>
                <a:srgbClr val="E48312"/>
              </a:buClr>
              <a:buFont typeface="Calibri"/>
              <a:buChar char=" "/>
            </a:pPr>
            <a:endParaRPr lang="en-US" sz="2000" b="0" strike="noStrike" spc="-1" dirty="0">
              <a:solidFill>
                <a:srgbClr val="404040"/>
              </a:solidFill>
              <a:uFill>
                <a:solidFill>
                  <a:srgbClr val="FFFFFF"/>
                </a:solidFill>
              </a:uFill>
              <a:latin typeface="Calibri"/>
            </a:endParaRPr>
          </a:p>
          <a:p>
            <a:pPr marL="91440" indent="-91080">
              <a:lnSpc>
                <a:spcPct val="90000"/>
              </a:lnSpc>
              <a:buClr>
                <a:srgbClr val="E48312"/>
              </a:buClr>
              <a:buFont typeface="Calibri"/>
              <a:buChar char=" "/>
            </a:pPr>
            <a:r>
              <a:rPr lang="en-US" sz="2000" b="0" strike="noStrike" spc="-1" dirty="0">
                <a:solidFill>
                  <a:srgbClr val="404040"/>
                </a:solidFill>
                <a:uFill>
                  <a:solidFill>
                    <a:srgbClr val="FFFFFF"/>
                  </a:solidFill>
                </a:uFill>
                <a:latin typeface="Calibri"/>
              </a:rPr>
              <a:t>The course is divided into 5 parts where each section focuses on a different topic. </a:t>
            </a:r>
          </a:p>
          <a:p>
            <a:pPr marL="91440" indent="-91080">
              <a:lnSpc>
                <a:spcPct val="90000"/>
              </a:lnSpc>
              <a:buClr>
                <a:srgbClr val="E48312"/>
              </a:buClr>
              <a:buFont typeface="Calibri"/>
              <a:buChar char=" "/>
            </a:pPr>
            <a:r>
              <a:rPr lang="en-US" sz="2000" b="0" strike="noStrike" spc="-1" dirty="0">
                <a:solidFill>
                  <a:srgbClr val="404040"/>
                </a:solidFill>
                <a:uFill>
                  <a:solidFill>
                    <a:srgbClr val="FFFFFF"/>
                  </a:solidFill>
                </a:uFill>
                <a:latin typeface="Calibri"/>
              </a:rPr>
              <a:t>Each section ends with a summary and some questions, where the taker has the opportunity to test their gained knowledge, before moving on to the next part. </a:t>
            </a:r>
          </a:p>
          <a:p>
            <a:pPr>
              <a:lnSpc>
                <a:spcPct val="90000"/>
              </a:lnSpc>
            </a:pPr>
            <a:endParaRPr lang="en-US" sz="2000" b="0" strike="noStrike" spc="-1" dirty="0">
              <a:solidFill>
                <a:srgbClr val="40404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50" name="Bilde 4"/>
          <p:cNvPicPr/>
          <p:nvPr/>
        </p:nvPicPr>
        <p:blipFill>
          <a:blip r:embed="rId3"/>
          <a:stretch/>
        </p:blipFill>
        <p:spPr>
          <a:xfrm>
            <a:off x="0" y="0"/>
            <a:ext cx="12191760" cy="704808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TextShape 1"/>
          <p:cNvSpPr txBox="1"/>
          <p:nvPr/>
        </p:nvSpPr>
        <p:spPr>
          <a:xfrm>
            <a:off x="1097280" y="286560"/>
            <a:ext cx="10058040" cy="1450440"/>
          </a:xfrm>
          <a:prstGeom prst="rect">
            <a:avLst/>
          </a:prstGeom>
          <a:noFill/>
          <a:ln>
            <a:noFill/>
          </a:ln>
        </p:spPr>
        <p:txBody>
          <a:bodyPr anchor="b"/>
          <a:lstStyle/>
          <a:p>
            <a:pPr>
              <a:lnSpc>
                <a:spcPct val="100000"/>
              </a:lnSpc>
            </a:pPr>
            <a:r>
              <a:rPr lang="en-US" sz="4800" b="0" strike="noStrike" spc="-49" dirty="0">
                <a:solidFill>
                  <a:srgbClr val="404040"/>
                </a:solidFill>
                <a:uFill>
                  <a:solidFill>
                    <a:srgbClr val="FFFFFF"/>
                  </a:solidFill>
                </a:uFill>
                <a:latin typeface="Calibri Light"/>
              </a:rPr>
              <a:t>
</a:t>
            </a:r>
            <a:r>
              <a:rPr lang="en-US" sz="3200" b="0" strike="noStrike" spc="-49" dirty="0">
                <a:solidFill>
                  <a:srgbClr val="404040"/>
                </a:solidFill>
                <a:uFill>
                  <a:solidFill>
                    <a:srgbClr val="FFFFFF"/>
                  </a:solidFill>
                </a:uFill>
                <a:latin typeface="Arial"/>
              </a:rPr>
              <a:t>Section 1: The recipient</a:t>
            </a:r>
            <a:endParaRPr lang="en-US" sz="1800" b="0" strike="noStrike" spc="-1" dirty="0">
              <a:solidFill>
                <a:srgbClr val="000000"/>
              </a:solidFill>
              <a:uFill>
                <a:solidFill>
                  <a:srgbClr val="FFFFFF"/>
                </a:solidFill>
              </a:uFill>
              <a:latin typeface="Calibri"/>
            </a:endParaRPr>
          </a:p>
        </p:txBody>
      </p:sp>
      <p:sp>
        <p:nvSpPr>
          <p:cNvPr id="154" name="TextShape 2"/>
          <p:cNvSpPr txBox="1"/>
          <p:nvPr/>
        </p:nvSpPr>
        <p:spPr>
          <a:xfrm>
            <a:off x="1097280" y="1845720"/>
            <a:ext cx="10058040" cy="4023000"/>
          </a:xfrm>
          <a:prstGeom prst="rect">
            <a:avLst/>
          </a:prstGeom>
          <a:noFill/>
          <a:ln>
            <a:noFill/>
          </a:ln>
        </p:spPr>
        <p:txBody>
          <a:bodyPr lIns="0" rIns="0"/>
          <a:lstStyle/>
          <a:p>
            <a:pPr>
              <a:lnSpc>
                <a:spcPct val="100000"/>
              </a:lnSpc>
            </a:pPr>
            <a:endParaRPr lang="en-US" sz="2000" b="0" strike="noStrike" spc="-1">
              <a:solidFill>
                <a:srgbClr val="404040"/>
              </a:solidFill>
              <a:uFill>
                <a:solidFill>
                  <a:srgbClr val="FFFFFF"/>
                </a:solidFill>
              </a:uFill>
              <a:latin typeface="Calibri"/>
            </a:endParaRPr>
          </a:p>
          <a:p>
            <a:pPr marL="91440" indent="-91080">
              <a:lnSpc>
                <a:spcPct val="100000"/>
              </a:lnSpc>
              <a:buClr>
                <a:srgbClr val="E48312"/>
              </a:buClr>
              <a:buFont typeface="Calibri"/>
              <a:buChar char=" "/>
            </a:pPr>
            <a:r>
              <a:rPr lang="en-US" sz="2000" b="0" strike="noStrike" spc="-1">
                <a:solidFill>
                  <a:srgbClr val="404040"/>
                </a:solidFill>
                <a:uFill>
                  <a:solidFill>
                    <a:srgbClr val="FFFFFF"/>
                  </a:solidFill>
                </a:uFill>
                <a:latin typeface="Calibri"/>
              </a:rPr>
              <a:t>- Consider the history and occupational background of the recipient</a:t>
            </a:r>
          </a:p>
          <a:p>
            <a:pPr marL="91440" indent="-91080">
              <a:lnSpc>
                <a:spcPct val="100000"/>
              </a:lnSpc>
              <a:buClr>
                <a:srgbClr val="E48312"/>
              </a:buClr>
              <a:buFont typeface="Calibri"/>
              <a:buChar char=" "/>
            </a:pPr>
            <a:r>
              <a:rPr lang="en-US" sz="2000" b="0" strike="noStrike" spc="-1">
                <a:solidFill>
                  <a:srgbClr val="404040"/>
                </a:solidFill>
                <a:uFill>
                  <a:solidFill>
                    <a:srgbClr val="FFFFFF"/>
                  </a:solidFill>
                </a:uFill>
                <a:latin typeface="Calibri"/>
              </a:rPr>
              <a:t>- Give precise information concerning their specific situation</a:t>
            </a:r>
          </a:p>
          <a:p>
            <a:pPr marL="91440" indent="-91080">
              <a:lnSpc>
                <a:spcPct val="90000"/>
              </a:lnSpc>
              <a:buClr>
                <a:srgbClr val="E48312"/>
              </a:buClr>
              <a:buFont typeface="Calibri"/>
              <a:buChar char=" "/>
            </a:pPr>
            <a:r>
              <a:rPr lang="en-US" sz="2000" b="0" strike="noStrike" spc="-1">
                <a:solidFill>
                  <a:srgbClr val="404040"/>
                </a:solidFill>
                <a:uFill>
                  <a:solidFill>
                    <a:srgbClr val="FFFFFF"/>
                  </a:solidFill>
                </a:uFill>
                <a:latin typeface="Calibri"/>
              </a:rPr>
              <a:t>- The recipient has to be able to draw the correct information from the text and be able to use it for what he intended to. </a:t>
            </a:r>
          </a:p>
          <a:p>
            <a:pPr marL="91440" indent="-91080">
              <a:lnSpc>
                <a:spcPct val="90000"/>
              </a:lnSpc>
              <a:buClr>
                <a:srgbClr val="E48312"/>
              </a:buClr>
              <a:buFont typeface="Calibri"/>
              <a:buChar char=" "/>
            </a:pPr>
            <a:r>
              <a:rPr lang="en-US" sz="2000" b="0" strike="noStrike" spc="-1">
                <a:solidFill>
                  <a:srgbClr val="404040"/>
                </a:solidFill>
                <a:uFill>
                  <a:solidFill>
                    <a:srgbClr val="FFFFFF"/>
                  </a:solidFill>
                </a:uFill>
                <a:latin typeface="Calibri"/>
              </a:rPr>
              <a:t>- In the case of several recipients the “weakest link” is to be taken as a measuring pole. </a:t>
            </a:r>
          </a:p>
          <a:p>
            <a:pPr>
              <a:lnSpc>
                <a:spcPct val="90000"/>
              </a:lnSpc>
            </a:pPr>
            <a:endParaRPr lang="en-US" sz="2000" b="0" strike="noStrike" spc="-1">
              <a:solidFill>
                <a:srgbClr val="40404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13871</TotalTime>
  <Words>1430</Words>
  <Application>Microsoft Office PowerPoint</Application>
  <PresentationFormat>Widescreen</PresentationFormat>
  <Paragraphs>182</Paragraphs>
  <Slides>23</Slides>
  <Notes>17</Notes>
  <HiddenSlides>0</HiddenSlides>
  <MMClips>0</MMClips>
  <ScaleCrop>false</ScaleCrop>
  <HeadingPairs>
    <vt:vector size="6" baseType="variant">
      <vt:variant>
        <vt:lpstr>Brukte skrifter</vt:lpstr>
      </vt:variant>
      <vt:variant>
        <vt:i4>8</vt:i4>
      </vt:variant>
      <vt:variant>
        <vt:lpstr>Tema</vt:lpstr>
      </vt:variant>
      <vt:variant>
        <vt:i4>2</vt:i4>
      </vt:variant>
      <vt:variant>
        <vt:lpstr>Lysbildetitler</vt:lpstr>
      </vt:variant>
      <vt:variant>
        <vt:i4>23</vt:i4>
      </vt:variant>
    </vt:vector>
  </HeadingPairs>
  <TitlesOfParts>
    <vt:vector size="33" baseType="lpstr">
      <vt:lpstr>Arial</vt:lpstr>
      <vt:lpstr>Calibri</vt:lpstr>
      <vt:lpstr>Calibri Light</vt:lpstr>
      <vt:lpstr>DejaVu Sans</vt:lpstr>
      <vt:lpstr>Georgia</vt:lpstr>
      <vt:lpstr>Symbol</vt:lpstr>
      <vt:lpstr>Times New Roman</vt:lpstr>
      <vt:lpstr>Wingdings</vt:lpstr>
      <vt:lpstr>Office Theme</vt:lpstr>
      <vt:lpstr>Office Theme</vt:lpstr>
      <vt:lpstr>PowerPoint-presentasjon</vt:lpstr>
      <vt:lpstr>Content</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Klarspråk</dc:title>
  <dc:subject/>
  <dc:creator>Anna Struck</dc:creator>
  <dc:description/>
  <cp:lastModifiedBy>Anna Struck</cp:lastModifiedBy>
  <cp:revision>53</cp:revision>
  <dcterms:created xsi:type="dcterms:W3CDTF">2018-04-24T14:26:44Z</dcterms:created>
  <dcterms:modified xsi:type="dcterms:W3CDTF">2018-05-08T19:05:50Z</dcterms:modified>
  <dc:language>en-GB</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Widescreen</vt:lpwstr>
  </property>
  <property fmtid="{D5CDD505-2E9C-101B-9397-08002B2CF9AE}" pid="9" name="ScaleCrop">
    <vt:bool>false</vt:bool>
  </property>
  <property fmtid="{D5CDD505-2E9C-101B-9397-08002B2CF9AE}" pid="10" name="ShareDoc">
    <vt:bool>false</vt:bool>
  </property>
  <property fmtid="{D5CDD505-2E9C-101B-9397-08002B2CF9AE}" pid="11" name="Slides">
    <vt:i4>24</vt:i4>
  </property>
</Properties>
</file>